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7" r:id="rId6"/>
    <p:sldId id="261" r:id="rId7"/>
    <p:sldId id="274" r:id="rId8"/>
    <p:sldId id="259" r:id="rId9"/>
    <p:sldId id="282" r:id="rId10"/>
    <p:sldId id="301" r:id="rId11"/>
    <p:sldId id="303" r:id="rId12"/>
    <p:sldId id="327" r:id="rId13"/>
    <p:sldId id="349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291" r:id="rId22"/>
    <p:sldId id="308" r:id="rId23"/>
    <p:sldId id="336" r:id="rId24"/>
    <p:sldId id="337" r:id="rId25"/>
    <p:sldId id="312" r:id="rId26"/>
    <p:sldId id="339" r:id="rId27"/>
    <p:sldId id="319" r:id="rId28"/>
    <p:sldId id="338" r:id="rId29"/>
    <p:sldId id="350" r:id="rId30"/>
    <p:sldId id="340" r:id="rId31"/>
    <p:sldId id="343" r:id="rId32"/>
    <p:sldId id="341" r:id="rId33"/>
    <p:sldId id="354" r:id="rId34"/>
    <p:sldId id="342" r:id="rId35"/>
    <p:sldId id="344" r:id="rId36"/>
    <p:sldId id="346" r:id="rId37"/>
    <p:sldId id="345" r:id="rId38"/>
    <p:sldId id="347" r:id="rId39"/>
    <p:sldId id="351" r:id="rId40"/>
    <p:sldId id="352" r:id="rId41"/>
    <p:sldId id="353" r:id="rId4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C6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012ECD-51FC-41F1-AA8D-1B2483CD663E}" styleName="Estilo Claro 2 - Ênfas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Estilo Claro 1 - Ênfas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30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450" y="96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slide" Target="slides/slide3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Apuracao_ContratosAtivos_2023%20-%20Com%20Gr&#225;fico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Quantitativos%202022_2023_PorTipoConsignacao_Banco%20-%20Com%20gr&#225;fico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Quantitativos%202022_2023_PorTipoConsignacao_Banco%20-%20Com%20gr&#225;fico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Quantitativos%202022_2023_PorTipoConsignacao_Banco%20-%20Com%20gr&#225;fico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Quantitativos%202022_2023_PorTipoConsignacao_Banco%20-%20Com%20gr&#225;ficos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Quantitativos%202022_2023_PorTipoConsignacao_Banco%20-%20Com%20gr&#225;ficos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Quantitativos%202022_2023_PorTipoConsignacao_Banco%20-%20Com%20gr&#225;ficos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Quantitativos%202022_2023_PorTipoConsignacao_Banco%20-%20Com%20gr&#225;ficos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Quantitativos%202022_2023_PorTipoConsignacao_Banco%20-%20Com%20gr&#225;ficos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Quantitativos%202022_2023_PorTipoConsignacao_Banco%20-%20Com%20gr&#225;ficos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Quantitativos%202022_2023_PorTipoConsignacao_Banco%20-%20Com%20gr&#225;ficos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Apuracao_ContratosAtivos_2023%20-%20Com%20Gr&#225;fico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Quantitativos%202022_2023_PorTipoConsignacao_Banco%20-%20Com%20gr&#225;ficos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Quantitativos%202022_2023_PorTipoConsignacao_Banco%20-%20Com%20gr&#225;ficos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Quantitativos%202022_2023_PorTipoConsignacao_Banco%20-%20Com%20gr&#225;ficos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Apuracao_ContratosAtivos_2023%20-%20Com%20Gr&#225;fico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Apuracao_ContratosAtivos_2023%20-%20Com%20Gr&#225;fico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Apuracao_ContratosAtivos_2023%20-%20Com%20Gr&#225;fico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Apuracao_ContratosAtivos_2023%20-%20Com%20Gr&#225;fico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Apuracao_ContratosAtivos_2023%20-%20Com%20Gr&#225;fico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Apuracao_ContratosAtivos_2023%20-%20Com%20Gr&#225;fico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01_2024\Quantitativos%202022_2023_PorTipoConsignacao_Banco%20-%20Com%20gr&#225;fico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'Todas Descrescente'!$B$1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*739 -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'Todas Descrescente'!$B$2:$B$21</c:f>
              <c:numCache>
                <c:formatCode>#,##0</c:formatCode>
                <c:ptCount val="20"/>
                <c:pt idx="0">
                  <c:v>9310578</c:v>
                </c:pt>
                <c:pt idx="1">
                  <c:v>7304835</c:v>
                </c:pt>
                <c:pt idx="2">
                  <c:v>7166485</c:v>
                </c:pt>
                <c:pt idx="3">
                  <c:v>5893281</c:v>
                </c:pt>
                <c:pt idx="4">
                  <c:v>3906818</c:v>
                </c:pt>
                <c:pt idx="5">
                  <c:v>3732003</c:v>
                </c:pt>
                <c:pt idx="6">
                  <c:v>2862605</c:v>
                </c:pt>
                <c:pt idx="7">
                  <c:v>2486824</c:v>
                </c:pt>
                <c:pt idx="8">
                  <c:v>2099882</c:v>
                </c:pt>
                <c:pt idx="9">
                  <c:v>1917392</c:v>
                </c:pt>
                <c:pt idx="10">
                  <c:v>1788283</c:v>
                </c:pt>
                <c:pt idx="11">
                  <c:v>1768253</c:v>
                </c:pt>
                <c:pt idx="12">
                  <c:v>1521924</c:v>
                </c:pt>
                <c:pt idx="13">
                  <c:v>1419003</c:v>
                </c:pt>
                <c:pt idx="14">
                  <c:v>1373287</c:v>
                </c:pt>
                <c:pt idx="15">
                  <c:v>1348399</c:v>
                </c:pt>
                <c:pt idx="16">
                  <c:v>1302805</c:v>
                </c:pt>
                <c:pt idx="17">
                  <c:v>1225902</c:v>
                </c:pt>
                <c:pt idx="18">
                  <c:v>1104285</c:v>
                </c:pt>
                <c:pt idx="19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1F-4580-A769-3CEEB0574FCC}"/>
            </c:ext>
          </c:extLst>
        </c:ser>
        <c:ser>
          <c:idx val="1"/>
          <c:order val="1"/>
          <c:tx>
            <c:strRef>
              <c:f>'Todas Descrescente'!$C$1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*739 -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'Todas Descrescente'!$C$2:$C$21</c:f>
              <c:numCache>
                <c:formatCode>#,##0</c:formatCode>
                <c:ptCount val="20"/>
                <c:pt idx="0">
                  <c:v>9343290</c:v>
                </c:pt>
                <c:pt idx="1">
                  <c:v>7408444</c:v>
                </c:pt>
                <c:pt idx="2">
                  <c:v>7316673</c:v>
                </c:pt>
                <c:pt idx="3">
                  <c:v>5954545</c:v>
                </c:pt>
                <c:pt idx="4">
                  <c:v>3956302</c:v>
                </c:pt>
                <c:pt idx="5">
                  <c:v>3841879</c:v>
                </c:pt>
                <c:pt idx="6">
                  <c:v>2924669</c:v>
                </c:pt>
                <c:pt idx="7">
                  <c:v>2630470</c:v>
                </c:pt>
                <c:pt idx="8">
                  <c:v>2148575</c:v>
                </c:pt>
                <c:pt idx="9">
                  <c:v>1833790</c:v>
                </c:pt>
                <c:pt idx="10">
                  <c:v>1860168</c:v>
                </c:pt>
                <c:pt idx="11">
                  <c:v>1861660</c:v>
                </c:pt>
                <c:pt idx="12">
                  <c:v>1530388</c:v>
                </c:pt>
                <c:pt idx="13">
                  <c:v>1465317</c:v>
                </c:pt>
                <c:pt idx="14">
                  <c:v>1373798</c:v>
                </c:pt>
                <c:pt idx="15">
                  <c:v>1320594</c:v>
                </c:pt>
                <c:pt idx="16">
                  <c:v>1322964</c:v>
                </c:pt>
                <c:pt idx="17">
                  <c:v>1269437</c:v>
                </c:pt>
                <c:pt idx="18">
                  <c:v>1155715</c:v>
                </c:pt>
                <c:pt idx="19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1F-4580-A769-3CEEB0574FCC}"/>
            </c:ext>
          </c:extLst>
        </c:ser>
        <c:ser>
          <c:idx val="2"/>
          <c:order val="2"/>
          <c:tx>
            <c:strRef>
              <c:f>'Todas Descrescente'!$D$1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*739 -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'Todas Descrescente'!$D$2:$D$21</c:f>
              <c:numCache>
                <c:formatCode>#,##0</c:formatCode>
                <c:ptCount val="20"/>
                <c:pt idx="0">
                  <c:v>9310048</c:v>
                </c:pt>
                <c:pt idx="1">
                  <c:v>7392679</c:v>
                </c:pt>
                <c:pt idx="2">
                  <c:v>7334719</c:v>
                </c:pt>
                <c:pt idx="3">
                  <c:v>5976225</c:v>
                </c:pt>
                <c:pt idx="4">
                  <c:v>3952628</c:v>
                </c:pt>
                <c:pt idx="5">
                  <c:v>3861746</c:v>
                </c:pt>
                <c:pt idx="6">
                  <c:v>2933270</c:v>
                </c:pt>
                <c:pt idx="7">
                  <c:v>2671920</c:v>
                </c:pt>
                <c:pt idx="8">
                  <c:v>2153784</c:v>
                </c:pt>
                <c:pt idx="9">
                  <c:v>1751835</c:v>
                </c:pt>
                <c:pt idx="10">
                  <c:v>1950945</c:v>
                </c:pt>
                <c:pt idx="11">
                  <c:v>1899344</c:v>
                </c:pt>
                <c:pt idx="12">
                  <c:v>1528169</c:v>
                </c:pt>
                <c:pt idx="13">
                  <c:v>1493262</c:v>
                </c:pt>
                <c:pt idx="14">
                  <c:v>1361873</c:v>
                </c:pt>
                <c:pt idx="15">
                  <c:v>1292727</c:v>
                </c:pt>
                <c:pt idx="16">
                  <c:v>1336183</c:v>
                </c:pt>
                <c:pt idx="17">
                  <c:v>1290232</c:v>
                </c:pt>
                <c:pt idx="18">
                  <c:v>1181445</c:v>
                </c:pt>
                <c:pt idx="19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1F-4580-A769-3CEEB0574FCC}"/>
            </c:ext>
          </c:extLst>
        </c:ser>
        <c:ser>
          <c:idx val="3"/>
          <c:order val="3"/>
          <c:tx>
            <c:strRef>
              <c:f>'Todas Descrescente'!$E$1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*739 -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'Todas Descrescente'!$E$2:$E$21</c:f>
              <c:numCache>
                <c:formatCode>#,##0</c:formatCode>
                <c:ptCount val="20"/>
                <c:pt idx="0">
                  <c:v>9283660</c:v>
                </c:pt>
                <c:pt idx="1">
                  <c:v>7374210</c:v>
                </c:pt>
                <c:pt idx="2">
                  <c:v>7375244</c:v>
                </c:pt>
                <c:pt idx="3">
                  <c:v>6071037</c:v>
                </c:pt>
                <c:pt idx="4">
                  <c:v>3995709</c:v>
                </c:pt>
                <c:pt idx="5">
                  <c:v>3875133</c:v>
                </c:pt>
                <c:pt idx="6">
                  <c:v>2976823</c:v>
                </c:pt>
                <c:pt idx="7">
                  <c:v>2734449</c:v>
                </c:pt>
                <c:pt idx="8">
                  <c:v>2182291</c:v>
                </c:pt>
                <c:pt idx="9">
                  <c:v>1709356</c:v>
                </c:pt>
                <c:pt idx="10">
                  <c:v>2031112</c:v>
                </c:pt>
                <c:pt idx="11">
                  <c:v>1958495</c:v>
                </c:pt>
                <c:pt idx="12">
                  <c:v>1526414</c:v>
                </c:pt>
                <c:pt idx="13">
                  <c:v>1535423</c:v>
                </c:pt>
                <c:pt idx="14">
                  <c:v>1350713</c:v>
                </c:pt>
                <c:pt idx="15">
                  <c:v>1271270</c:v>
                </c:pt>
                <c:pt idx="16">
                  <c:v>1369565</c:v>
                </c:pt>
                <c:pt idx="17">
                  <c:v>1295721</c:v>
                </c:pt>
                <c:pt idx="18">
                  <c:v>1211301</c:v>
                </c:pt>
                <c:pt idx="19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91F-4580-A769-3CEEB0574FCC}"/>
            </c:ext>
          </c:extLst>
        </c:ser>
        <c:ser>
          <c:idx val="4"/>
          <c:order val="4"/>
          <c:tx>
            <c:strRef>
              <c:f>'Todas Descrescente'!$F$1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*739 -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'Todas Descrescente'!$F$2:$F$21</c:f>
              <c:numCache>
                <c:formatCode>#,##0</c:formatCode>
                <c:ptCount val="20"/>
                <c:pt idx="0">
                  <c:v>9201720</c:v>
                </c:pt>
                <c:pt idx="1">
                  <c:v>7325475</c:v>
                </c:pt>
                <c:pt idx="2">
                  <c:v>7405076</c:v>
                </c:pt>
                <c:pt idx="3">
                  <c:v>6046605</c:v>
                </c:pt>
                <c:pt idx="4">
                  <c:v>3999598</c:v>
                </c:pt>
                <c:pt idx="5">
                  <c:v>3905002</c:v>
                </c:pt>
                <c:pt idx="6">
                  <c:v>2991345</c:v>
                </c:pt>
                <c:pt idx="7">
                  <c:v>2795964</c:v>
                </c:pt>
                <c:pt idx="8">
                  <c:v>2200926</c:v>
                </c:pt>
                <c:pt idx="9">
                  <c:v>0</c:v>
                </c:pt>
                <c:pt idx="10">
                  <c:v>2110482</c:v>
                </c:pt>
                <c:pt idx="11">
                  <c:v>2098104</c:v>
                </c:pt>
                <c:pt idx="12">
                  <c:v>1525221</c:v>
                </c:pt>
                <c:pt idx="13">
                  <c:v>1569301</c:v>
                </c:pt>
                <c:pt idx="14">
                  <c:v>1342455</c:v>
                </c:pt>
                <c:pt idx="15">
                  <c:v>1246466</c:v>
                </c:pt>
                <c:pt idx="16">
                  <c:v>1401245</c:v>
                </c:pt>
                <c:pt idx="17">
                  <c:v>1325116</c:v>
                </c:pt>
                <c:pt idx="18">
                  <c:v>1256946</c:v>
                </c:pt>
                <c:pt idx="19">
                  <c:v>1633120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91F-4580-A769-3CEEB0574FCC}"/>
            </c:ext>
          </c:extLst>
        </c:ser>
        <c:ser>
          <c:idx val="5"/>
          <c:order val="5"/>
          <c:tx>
            <c:strRef>
              <c:f>'Todas Descrescente'!$G$1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*739 -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'Todas Descrescente'!$G$2:$G$21</c:f>
              <c:numCache>
                <c:formatCode>#,##0</c:formatCode>
                <c:ptCount val="20"/>
                <c:pt idx="0">
                  <c:v>9124794</c:v>
                </c:pt>
                <c:pt idx="1">
                  <c:v>7276859</c:v>
                </c:pt>
                <c:pt idx="2">
                  <c:v>7430593</c:v>
                </c:pt>
                <c:pt idx="3">
                  <c:v>5991822</c:v>
                </c:pt>
                <c:pt idx="4">
                  <c:v>3991184</c:v>
                </c:pt>
                <c:pt idx="5">
                  <c:v>3918842</c:v>
                </c:pt>
                <c:pt idx="6">
                  <c:v>2958939</c:v>
                </c:pt>
                <c:pt idx="7">
                  <c:v>2837614</c:v>
                </c:pt>
                <c:pt idx="8">
                  <c:v>2210334</c:v>
                </c:pt>
                <c:pt idx="9">
                  <c:v>0</c:v>
                </c:pt>
                <c:pt idx="10">
                  <c:v>2152982</c:v>
                </c:pt>
                <c:pt idx="11">
                  <c:v>2128297</c:v>
                </c:pt>
                <c:pt idx="12">
                  <c:v>1518271</c:v>
                </c:pt>
                <c:pt idx="13">
                  <c:v>1587951</c:v>
                </c:pt>
                <c:pt idx="14">
                  <c:v>1325185</c:v>
                </c:pt>
                <c:pt idx="15">
                  <c:v>1227840</c:v>
                </c:pt>
                <c:pt idx="16">
                  <c:v>1417050</c:v>
                </c:pt>
                <c:pt idx="17">
                  <c:v>1350489</c:v>
                </c:pt>
                <c:pt idx="18">
                  <c:v>1295540</c:v>
                </c:pt>
                <c:pt idx="19">
                  <c:v>1588318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91F-4580-A769-3CEEB0574FCC}"/>
            </c:ext>
          </c:extLst>
        </c:ser>
        <c:ser>
          <c:idx val="6"/>
          <c:order val="6"/>
          <c:tx>
            <c:strRef>
              <c:f>'Todas Descrescente'!$H$1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*739 -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'Todas Descrescente'!$H$2:$H$21</c:f>
              <c:numCache>
                <c:formatCode>#,##0</c:formatCode>
                <c:ptCount val="20"/>
                <c:pt idx="0">
                  <c:v>9043705</c:v>
                </c:pt>
                <c:pt idx="1">
                  <c:v>7235300</c:v>
                </c:pt>
                <c:pt idx="2">
                  <c:v>7462801</c:v>
                </c:pt>
                <c:pt idx="3">
                  <c:v>5957433</c:v>
                </c:pt>
                <c:pt idx="4">
                  <c:v>3983890</c:v>
                </c:pt>
                <c:pt idx="5">
                  <c:v>3922722</c:v>
                </c:pt>
                <c:pt idx="6">
                  <c:v>2932205</c:v>
                </c:pt>
                <c:pt idx="7">
                  <c:v>2881902</c:v>
                </c:pt>
                <c:pt idx="8">
                  <c:v>2215401</c:v>
                </c:pt>
                <c:pt idx="9" formatCode="General">
                  <c:v>0</c:v>
                </c:pt>
                <c:pt idx="10">
                  <c:v>2193507</c:v>
                </c:pt>
                <c:pt idx="11">
                  <c:v>2147412</c:v>
                </c:pt>
                <c:pt idx="12">
                  <c:v>1499592</c:v>
                </c:pt>
                <c:pt idx="13">
                  <c:v>1598320</c:v>
                </c:pt>
                <c:pt idx="14">
                  <c:v>1304044</c:v>
                </c:pt>
                <c:pt idx="15">
                  <c:v>1210217</c:v>
                </c:pt>
                <c:pt idx="16">
                  <c:v>1432702</c:v>
                </c:pt>
                <c:pt idx="17">
                  <c:v>1376860</c:v>
                </c:pt>
                <c:pt idx="18">
                  <c:v>1338138</c:v>
                </c:pt>
                <c:pt idx="19">
                  <c:v>1540403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91F-4580-A769-3CEEB0574FCC}"/>
            </c:ext>
          </c:extLst>
        </c:ser>
        <c:ser>
          <c:idx val="7"/>
          <c:order val="7"/>
          <c:tx>
            <c:strRef>
              <c:f>'Todas Descrescente'!$I$1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*739 -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'Todas Descrescente'!$I$2:$I$21</c:f>
              <c:numCache>
                <c:formatCode>#,##0</c:formatCode>
                <c:ptCount val="20"/>
                <c:pt idx="0">
                  <c:v>8932444</c:v>
                </c:pt>
                <c:pt idx="1">
                  <c:v>7180700</c:v>
                </c:pt>
                <c:pt idx="2">
                  <c:v>7473734</c:v>
                </c:pt>
                <c:pt idx="3">
                  <c:v>5962552</c:v>
                </c:pt>
                <c:pt idx="4">
                  <c:v>3981235</c:v>
                </c:pt>
                <c:pt idx="5">
                  <c:v>3912151</c:v>
                </c:pt>
                <c:pt idx="6">
                  <c:v>2899642</c:v>
                </c:pt>
                <c:pt idx="7">
                  <c:v>2920379</c:v>
                </c:pt>
                <c:pt idx="8">
                  <c:v>2224103</c:v>
                </c:pt>
                <c:pt idx="9" formatCode="General">
                  <c:v>0</c:v>
                </c:pt>
                <c:pt idx="10">
                  <c:v>2242605</c:v>
                </c:pt>
                <c:pt idx="11">
                  <c:v>2171375</c:v>
                </c:pt>
                <c:pt idx="12">
                  <c:v>1504469</c:v>
                </c:pt>
                <c:pt idx="13">
                  <c:v>1600255</c:v>
                </c:pt>
                <c:pt idx="14">
                  <c:v>1273549</c:v>
                </c:pt>
                <c:pt idx="15">
                  <c:v>1188243</c:v>
                </c:pt>
                <c:pt idx="16">
                  <c:v>1443110</c:v>
                </c:pt>
                <c:pt idx="17">
                  <c:v>1406465</c:v>
                </c:pt>
                <c:pt idx="18">
                  <c:v>1415125</c:v>
                </c:pt>
                <c:pt idx="19">
                  <c:v>1478396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91F-4580-A769-3CEEB0574FCC}"/>
            </c:ext>
          </c:extLst>
        </c:ser>
        <c:ser>
          <c:idx val="8"/>
          <c:order val="8"/>
          <c:tx>
            <c:strRef>
              <c:f>'Todas Descrescente'!$J$1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*739 -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'Todas Descrescente'!$J$2:$J$21</c:f>
              <c:numCache>
                <c:formatCode>#,##0</c:formatCode>
                <c:ptCount val="20"/>
                <c:pt idx="0">
                  <c:v>8849221</c:v>
                </c:pt>
                <c:pt idx="1">
                  <c:v>6995447</c:v>
                </c:pt>
                <c:pt idx="2">
                  <c:v>7552743</c:v>
                </c:pt>
                <c:pt idx="3">
                  <c:v>5888415</c:v>
                </c:pt>
                <c:pt idx="4">
                  <c:v>3972118</c:v>
                </c:pt>
                <c:pt idx="5">
                  <c:v>3954157</c:v>
                </c:pt>
                <c:pt idx="6">
                  <c:v>2867423</c:v>
                </c:pt>
                <c:pt idx="7">
                  <c:v>3013053</c:v>
                </c:pt>
                <c:pt idx="8">
                  <c:v>2232066</c:v>
                </c:pt>
                <c:pt idx="9" formatCode="General">
                  <c:v>0</c:v>
                </c:pt>
                <c:pt idx="10">
                  <c:v>2277265</c:v>
                </c:pt>
                <c:pt idx="11">
                  <c:v>2212349</c:v>
                </c:pt>
                <c:pt idx="12">
                  <c:v>1546477</c:v>
                </c:pt>
                <c:pt idx="13">
                  <c:v>1611915</c:v>
                </c:pt>
                <c:pt idx="14">
                  <c:v>1245889</c:v>
                </c:pt>
                <c:pt idx="15">
                  <c:v>1170920</c:v>
                </c:pt>
                <c:pt idx="16">
                  <c:v>1453236</c:v>
                </c:pt>
                <c:pt idx="17">
                  <c:v>1431109</c:v>
                </c:pt>
                <c:pt idx="18">
                  <c:v>1485857</c:v>
                </c:pt>
                <c:pt idx="19">
                  <c:v>1427802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91F-4580-A769-3CEEB0574FCC}"/>
            </c:ext>
          </c:extLst>
        </c:ser>
        <c:ser>
          <c:idx val="9"/>
          <c:order val="9"/>
          <c:tx>
            <c:strRef>
              <c:f>'Todas Descrescente'!$K$1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*739 -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'Todas Descrescente'!$K$2:$K$21</c:f>
              <c:numCache>
                <c:formatCode>#,##0</c:formatCode>
                <c:ptCount val="20"/>
                <c:pt idx="0">
                  <c:v>8748207</c:v>
                </c:pt>
                <c:pt idx="1">
                  <c:v>6790960</c:v>
                </c:pt>
                <c:pt idx="2">
                  <c:v>7614615</c:v>
                </c:pt>
                <c:pt idx="3">
                  <c:v>5817631</c:v>
                </c:pt>
                <c:pt idx="4">
                  <c:v>3964792</c:v>
                </c:pt>
                <c:pt idx="5">
                  <c:v>3966689</c:v>
                </c:pt>
                <c:pt idx="6">
                  <c:v>2842695</c:v>
                </c:pt>
                <c:pt idx="7">
                  <c:v>3075445</c:v>
                </c:pt>
                <c:pt idx="8">
                  <c:v>2241434</c:v>
                </c:pt>
                <c:pt idx="9" formatCode="General">
                  <c:v>0</c:v>
                </c:pt>
                <c:pt idx="10">
                  <c:v>2323022</c:v>
                </c:pt>
                <c:pt idx="11">
                  <c:v>2270281</c:v>
                </c:pt>
                <c:pt idx="12">
                  <c:v>1549774</c:v>
                </c:pt>
                <c:pt idx="13">
                  <c:v>1621826</c:v>
                </c:pt>
                <c:pt idx="14">
                  <c:v>1217925</c:v>
                </c:pt>
                <c:pt idx="15">
                  <c:v>1148667</c:v>
                </c:pt>
                <c:pt idx="16">
                  <c:v>1459375</c:v>
                </c:pt>
                <c:pt idx="17">
                  <c:v>1445285</c:v>
                </c:pt>
                <c:pt idx="18">
                  <c:v>1559794</c:v>
                </c:pt>
                <c:pt idx="19">
                  <c:v>1391612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91F-4580-A769-3CEEB0574FCC}"/>
            </c:ext>
          </c:extLst>
        </c:ser>
        <c:ser>
          <c:idx val="10"/>
          <c:order val="10"/>
          <c:tx>
            <c:strRef>
              <c:f>'Todas Descrescente'!$L$1</c:f>
              <c:strCache>
                <c:ptCount val="1"/>
                <c:pt idx="0">
                  <c:v>nov/23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*739 -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'Todas Descrescente'!$L$2:$L$21</c:f>
              <c:numCache>
                <c:formatCode>#,##0</c:formatCode>
                <c:ptCount val="20"/>
                <c:pt idx="0">
                  <c:v>8669063</c:v>
                </c:pt>
                <c:pt idx="1">
                  <c:v>6764522</c:v>
                </c:pt>
                <c:pt idx="2">
                  <c:v>7646231</c:v>
                </c:pt>
                <c:pt idx="3">
                  <c:v>5838091</c:v>
                </c:pt>
                <c:pt idx="4">
                  <c:v>3964522</c:v>
                </c:pt>
                <c:pt idx="5">
                  <c:v>4053132</c:v>
                </c:pt>
                <c:pt idx="6">
                  <c:v>2819126</c:v>
                </c:pt>
                <c:pt idx="7">
                  <c:v>3126383</c:v>
                </c:pt>
                <c:pt idx="8">
                  <c:v>2253323</c:v>
                </c:pt>
                <c:pt idx="9">
                  <c:v>0</c:v>
                </c:pt>
                <c:pt idx="10">
                  <c:v>2394110</c:v>
                </c:pt>
                <c:pt idx="11">
                  <c:v>2316312</c:v>
                </c:pt>
                <c:pt idx="12">
                  <c:v>1522433</c:v>
                </c:pt>
                <c:pt idx="13">
                  <c:v>1640950</c:v>
                </c:pt>
                <c:pt idx="14">
                  <c:v>1188476</c:v>
                </c:pt>
                <c:pt idx="15">
                  <c:v>1127956</c:v>
                </c:pt>
                <c:pt idx="16">
                  <c:v>1466410</c:v>
                </c:pt>
                <c:pt idx="17">
                  <c:v>1451118</c:v>
                </c:pt>
                <c:pt idx="18">
                  <c:v>1632398</c:v>
                </c:pt>
                <c:pt idx="19">
                  <c:v>1353038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91F-4580-A769-3CEEB0574FCC}"/>
            </c:ext>
          </c:extLst>
        </c:ser>
        <c:ser>
          <c:idx val="11"/>
          <c:order val="11"/>
          <c:tx>
            <c:strRef>
              <c:f>'Todas Descrescente'!$M$1</c:f>
              <c:strCache>
                <c:ptCount val="1"/>
                <c:pt idx="0">
                  <c:v>dez/23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*739 -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'Todas Descrescente'!$M$2:$M$21</c:f>
              <c:numCache>
                <c:formatCode>#,##0</c:formatCode>
                <c:ptCount val="20"/>
                <c:pt idx="0">
                  <c:v>8746350</c:v>
                </c:pt>
                <c:pt idx="1">
                  <c:v>6922252</c:v>
                </c:pt>
                <c:pt idx="2">
                  <c:v>7748201</c:v>
                </c:pt>
                <c:pt idx="3">
                  <c:v>5885589</c:v>
                </c:pt>
                <c:pt idx="4">
                  <c:v>4022008</c:v>
                </c:pt>
                <c:pt idx="5">
                  <c:v>4225599</c:v>
                </c:pt>
                <c:pt idx="6">
                  <c:v>2925472</c:v>
                </c:pt>
                <c:pt idx="7">
                  <c:v>3246414</c:v>
                </c:pt>
                <c:pt idx="8">
                  <c:v>2362982</c:v>
                </c:pt>
                <c:pt idx="9">
                  <c:v>0</c:v>
                </c:pt>
                <c:pt idx="10">
                  <c:v>2553941</c:v>
                </c:pt>
                <c:pt idx="11">
                  <c:v>2474189</c:v>
                </c:pt>
                <c:pt idx="12">
                  <c:v>1551301</c:v>
                </c:pt>
                <c:pt idx="13">
                  <c:v>1696899</c:v>
                </c:pt>
                <c:pt idx="14">
                  <c:v>1193909</c:v>
                </c:pt>
                <c:pt idx="15">
                  <c:v>1123283</c:v>
                </c:pt>
                <c:pt idx="16">
                  <c:v>1579236</c:v>
                </c:pt>
                <c:pt idx="17">
                  <c:v>1527287</c:v>
                </c:pt>
                <c:pt idx="18">
                  <c:v>1785237</c:v>
                </c:pt>
                <c:pt idx="19">
                  <c:v>1343576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D91F-4580-A769-3CEEB0574F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15906848"/>
        <c:axId val="808917456"/>
      </c:barChart>
      <c:catAx>
        <c:axId val="715906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08917456"/>
        <c:crosses val="autoZero"/>
        <c:auto val="1"/>
        <c:lblAlgn val="ctr"/>
        <c:lblOffset val="100"/>
        <c:noMultiLvlLbl val="0"/>
      </c:catAx>
      <c:valAx>
        <c:axId val="808917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high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15906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2.7777777777777779E-3"/>
                  <c:y val="-7.407407407407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53E-4454-895D-0DC76DD5B80E}"/>
                </c:ext>
              </c:extLst>
            </c:dLbl>
            <c:dLbl>
              <c:idx val="2"/>
              <c:layout>
                <c:manualLayout>
                  <c:x val="-1.9444444444444445E-2"/>
                  <c:y val="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53E-4454-895D-0DC76DD5B80E}"/>
                </c:ext>
              </c:extLst>
            </c:dLbl>
            <c:dLbl>
              <c:idx val="3"/>
              <c:layout>
                <c:manualLayout>
                  <c:x val="-3.6111111111111108E-2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53E-4454-895D-0DC76DD5B80E}"/>
                </c:ext>
              </c:extLst>
            </c:dLbl>
            <c:dLbl>
              <c:idx val="5"/>
              <c:layout>
                <c:manualLayout>
                  <c:x val="-3.3333333333333333E-2"/>
                  <c:y val="4.1666666666666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53E-4454-895D-0DC76DD5B80E}"/>
                </c:ext>
              </c:extLst>
            </c:dLbl>
            <c:dLbl>
              <c:idx val="6"/>
              <c:layout>
                <c:manualLayout>
                  <c:x val="3.3333333333333333E-2"/>
                  <c:y val="4.1666666666666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53E-4454-895D-0DC76DD5B80E}"/>
                </c:ext>
              </c:extLst>
            </c:dLbl>
            <c:dLbl>
              <c:idx val="7"/>
              <c:layout>
                <c:manualLayout>
                  <c:x val="-8.3333333333333332E-3"/>
                  <c:y val="-9.25925925925925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53E-4454-895D-0DC76DD5B80E}"/>
                </c:ext>
              </c:extLst>
            </c:dLbl>
            <c:dLbl>
              <c:idx val="8"/>
              <c:layout>
                <c:manualLayout>
                  <c:x val="1.1111111111111112E-2"/>
                  <c:y val="8.33333333333332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53E-4454-895D-0DC76DD5B80E}"/>
                </c:ext>
              </c:extLst>
            </c:dLbl>
            <c:dLbl>
              <c:idx val="9"/>
              <c:layout>
                <c:manualLayout>
                  <c:x val="0"/>
                  <c:y val="-7.4074074074074153E-2"/>
                </c:manualLayout>
              </c:layout>
              <c:tx>
                <c:rich>
                  <a:bodyPr/>
                  <a:lstStyle/>
                  <a:p>
                    <a:fld id="{7C30A2BB-08F4-40B1-9C5E-726B3EFA730A}" type="VALUE">
                      <a:rPr lang="en-US">
                        <a:highlight>
                          <a:srgbClr val="FFFF00"/>
                        </a:highlight>
                      </a:rPr>
                      <a:pPr/>
                      <a:t>[VALOR]</a:t>
                    </a:fld>
                    <a:endParaRPr lang="pt-BR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53E-4454-895D-0DC76DD5B80E}"/>
                </c:ext>
              </c:extLst>
            </c:dLbl>
            <c:dLbl>
              <c:idx val="10"/>
              <c:layout>
                <c:manualLayout>
                  <c:x val="2.7070798378578436E-2"/>
                  <c:y val="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53E-4454-895D-0DC76DD5B80E}"/>
                </c:ext>
              </c:extLst>
            </c:dLbl>
            <c:dLbl>
              <c:idx val="11"/>
              <c:layout>
                <c:manualLayout>
                  <c:x val="1.0185067526415994E-16"/>
                  <c:y val="-6.01851851851851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53E-4454-895D-0DC76DD5B80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'Margem Livre Empréstimo'!$B$71:$M$71</c:f>
              <c:strCache>
                <c:ptCount val="12"/>
                <c:pt idx="0">
                  <c:v>jan/23</c:v>
                </c:pt>
                <c:pt idx="1">
                  <c:v>fev/23</c:v>
                </c:pt>
                <c:pt idx="2">
                  <c:v>mar/23</c:v>
                </c:pt>
                <c:pt idx="3">
                  <c:v>abr/23</c:v>
                </c:pt>
                <c:pt idx="4">
                  <c:v>mai/23</c:v>
                </c:pt>
                <c:pt idx="5">
                  <c:v>jun/23</c:v>
                </c:pt>
                <c:pt idx="6">
                  <c:v>jul/23</c:v>
                </c:pt>
                <c:pt idx="7">
                  <c:v>ago/23</c:v>
                </c:pt>
                <c:pt idx="8">
                  <c:v>set/23</c:v>
                </c:pt>
                <c:pt idx="9">
                  <c:v>*out/23</c:v>
                </c:pt>
                <c:pt idx="10">
                  <c:v>nov/23</c:v>
                </c:pt>
                <c:pt idx="11">
                  <c:v>dez/23</c:v>
                </c:pt>
              </c:strCache>
            </c:strRef>
          </c:cat>
          <c:val>
            <c:numRef>
              <c:f>'Margem Livre Empréstimo'!$B$72:$M$72</c:f>
              <c:numCache>
                <c:formatCode>#,##0</c:formatCode>
                <c:ptCount val="12"/>
                <c:pt idx="0">
                  <c:v>3058126</c:v>
                </c:pt>
                <c:pt idx="1">
                  <c:v>1314345</c:v>
                </c:pt>
                <c:pt idx="2">
                  <c:v>588316</c:v>
                </c:pt>
                <c:pt idx="3">
                  <c:v>688226</c:v>
                </c:pt>
                <c:pt idx="4">
                  <c:v>727525</c:v>
                </c:pt>
                <c:pt idx="5">
                  <c:v>460512</c:v>
                </c:pt>
                <c:pt idx="6">
                  <c:v>437241</c:v>
                </c:pt>
                <c:pt idx="7">
                  <c:v>534758</c:v>
                </c:pt>
                <c:pt idx="8">
                  <c:v>656434</c:v>
                </c:pt>
                <c:pt idx="9">
                  <c:v>768315</c:v>
                </c:pt>
                <c:pt idx="10">
                  <c:v>606909</c:v>
                </c:pt>
                <c:pt idx="11">
                  <c:v>531899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553E-4454-895D-0DC76DD5B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41222576"/>
        <c:axId val="631136144"/>
      </c:lineChart>
      <c:catAx>
        <c:axId val="841222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31136144"/>
        <c:crosses val="autoZero"/>
        <c:auto val="1"/>
        <c:lblAlgn val="ctr"/>
        <c:lblOffset val="100"/>
        <c:noMultiLvlLbl val="0"/>
      </c:catAx>
      <c:valAx>
        <c:axId val="631136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41222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4.6295761483709066E-17"/>
                  <c:y val="-6.48148148148148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C24-4AC6-8786-BD6882037955}"/>
                </c:ext>
              </c:extLst>
            </c:dLbl>
            <c:dLbl>
              <c:idx val="2"/>
              <c:layout>
                <c:manualLayout>
                  <c:x val="-1.5151515151515152E-2"/>
                  <c:y val="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C24-4AC6-8786-BD6882037955}"/>
                </c:ext>
              </c:extLst>
            </c:dLbl>
            <c:dLbl>
              <c:idx val="3"/>
              <c:layout>
                <c:manualLayout>
                  <c:x val="-4.5454545454545407E-2"/>
                  <c:y val="-5.092592592592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C24-4AC6-8786-BD6882037955}"/>
                </c:ext>
              </c:extLst>
            </c:dLbl>
            <c:dLbl>
              <c:idx val="5"/>
              <c:layout>
                <c:manualLayout>
                  <c:x val="0"/>
                  <c:y val="6.01851851851850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C24-4AC6-8786-BD6882037955}"/>
                </c:ext>
              </c:extLst>
            </c:dLbl>
            <c:dLbl>
              <c:idx val="6"/>
              <c:layout>
                <c:manualLayout>
                  <c:x val="4.5454545454545456E-2"/>
                  <c:y val="4.1666666666666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C24-4AC6-8786-BD6882037955}"/>
                </c:ext>
              </c:extLst>
            </c:dLbl>
            <c:dLbl>
              <c:idx val="7"/>
              <c:layout>
                <c:manualLayout>
                  <c:x val="0"/>
                  <c:y val="-8.33333333333334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C24-4AC6-8786-BD6882037955}"/>
                </c:ext>
              </c:extLst>
            </c:dLbl>
            <c:dLbl>
              <c:idx val="8"/>
              <c:layout>
                <c:manualLayout>
                  <c:x val="-9.2591522967418133E-17"/>
                  <c:y val="8.33333333333332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C24-4AC6-8786-BD6882037955}"/>
                </c:ext>
              </c:extLst>
            </c:dLbl>
            <c:dLbl>
              <c:idx val="9"/>
              <c:layout>
                <c:manualLayout>
                  <c:x val="-5.0505050505051429E-3"/>
                  <c:y val="-6.9444444444444448E-2"/>
                </c:manualLayout>
              </c:layout>
              <c:tx>
                <c:rich>
                  <a:bodyPr/>
                  <a:lstStyle/>
                  <a:p>
                    <a:fld id="{892D031C-1E00-4A94-95E4-2E6F4D665EAB}" type="VALUE">
                      <a:rPr lang="en-US">
                        <a:highlight>
                          <a:srgbClr val="FFFF00"/>
                        </a:highlight>
                      </a:rPr>
                      <a:pPr/>
                      <a:t>[VALOR]</a:t>
                    </a:fld>
                    <a:endParaRPr lang="pt-BR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0C24-4AC6-8786-BD6882037955}"/>
                </c:ext>
              </c:extLst>
            </c:dLbl>
            <c:dLbl>
              <c:idx val="10"/>
              <c:layout>
                <c:manualLayout>
                  <c:x val="0"/>
                  <c:y val="0.12037037037037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C24-4AC6-8786-BD6882037955}"/>
                </c:ext>
              </c:extLst>
            </c:dLbl>
            <c:dLbl>
              <c:idx val="11"/>
              <c:layout>
                <c:manualLayout>
                  <c:x val="0"/>
                  <c:y val="-6.94444444444445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C24-4AC6-8786-BD68820379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'Margem Livre Empréstimo'!$B$77:$M$77</c:f>
              <c:strCache>
                <c:ptCount val="12"/>
                <c:pt idx="0">
                  <c:v>jan/23</c:v>
                </c:pt>
                <c:pt idx="1">
                  <c:v>fev/23</c:v>
                </c:pt>
                <c:pt idx="2">
                  <c:v>mar/23</c:v>
                </c:pt>
                <c:pt idx="3">
                  <c:v>abr/23</c:v>
                </c:pt>
                <c:pt idx="4">
                  <c:v>mai/23</c:v>
                </c:pt>
                <c:pt idx="5">
                  <c:v>jun/23</c:v>
                </c:pt>
                <c:pt idx="6">
                  <c:v>jul/23</c:v>
                </c:pt>
                <c:pt idx="7">
                  <c:v>ago/23</c:v>
                </c:pt>
                <c:pt idx="8">
                  <c:v>set/23</c:v>
                </c:pt>
                <c:pt idx="9">
                  <c:v>*out/23</c:v>
                </c:pt>
                <c:pt idx="10">
                  <c:v>nov/23</c:v>
                </c:pt>
                <c:pt idx="11">
                  <c:v>dez/23</c:v>
                </c:pt>
              </c:strCache>
            </c:strRef>
          </c:cat>
          <c:val>
            <c:numRef>
              <c:f>'Margem Livre Empréstimo'!$B$78:$M$78</c:f>
              <c:numCache>
                <c:formatCode>#,##0</c:formatCode>
                <c:ptCount val="12"/>
                <c:pt idx="0">
                  <c:v>3058126</c:v>
                </c:pt>
                <c:pt idx="1">
                  <c:v>1314345</c:v>
                </c:pt>
                <c:pt idx="2">
                  <c:v>588316</c:v>
                </c:pt>
                <c:pt idx="3">
                  <c:v>688226</c:v>
                </c:pt>
                <c:pt idx="4">
                  <c:v>727525</c:v>
                </c:pt>
                <c:pt idx="5">
                  <c:v>460512</c:v>
                </c:pt>
                <c:pt idx="6">
                  <c:v>437241</c:v>
                </c:pt>
                <c:pt idx="7">
                  <c:v>534758</c:v>
                </c:pt>
                <c:pt idx="8">
                  <c:v>656434</c:v>
                </c:pt>
                <c:pt idx="9">
                  <c:v>654315</c:v>
                </c:pt>
                <c:pt idx="10">
                  <c:v>606909</c:v>
                </c:pt>
                <c:pt idx="11">
                  <c:v>531899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0C24-4AC6-8786-BD68820379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2977104"/>
        <c:axId val="622526192"/>
      </c:lineChart>
      <c:catAx>
        <c:axId val="132977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22526192"/>
        <c:crosses val="autoZero"/>
        <c:auto val="1"/>
        <c:lblAlgn val="ctr"/>
        <c:lblOffset val="100"/>
        <c:noMultiLvlLbl val="0"/>
      </c:catAx>
      <c:valAx>
        <c:axId val="622526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32977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'Margem Livre - RMC'!$B$1</c:f>
              <c:strCache>
                <c:ptCount val="1"/>
                <c:pt idx="0">
                  <c:v>jan/2023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RMC'!$B$2:$B$15</c:f>
              <c:numCache>
                <c:formatCode>#,##0</c:formatCode>
                <c:ptCount val="14"/>
                <c:pt idx="0">
                  <c:v>51227</c:v>
                </c:pt>
                <c:pt idx="1">
                  <c:v>25616</c:v>
                </c:pt>
                <c:pt idx="2">
                  <c:v>22163</c:v>
                </c:pt>
                <c:pt idx="3">
                  <c:v>17270</c:v>
                </c:pt>
                <c:pt idx="4">
                  <c:v>16046</c:v>
                </c:pt>
                <c:pt idx="5">
                  <c:v>7596</c:v>
                </c:pt>
                <c:pt idx="6">
                  <c:v>7357</c:v>
                </c:pt>
                <c:pt idx="7">
                  <c:v>4564</c:v>
                </c:pt>
                <c:pt idx="8">
                  <c:v>892</c:v>
                </c:pt>
                <c:pt idx="9">
                  <c:v>446</c:v>
                </c:pt>
                <c:pt idx="10">
                  <c:v>27</c:v>
                </c:pt>
                <c:pt idx="11">
                  <c:v>21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AB-4BD5-933D-692F87075FB0}"/>
            </c:ext>
          </c:extLst>
        </c:ser>
        <c:ser>
          <c:idx val="1"/>
          <c:order val="1"/>
          <c:tx>
            <c:strRef>
              <c:f>'Margem Livre - RMC'!$C$1</c:f>
              <c:strCache>
                <c:ptCount val="1"/>
                <c:pt idx="0">
                  <c:v>fev/2023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RMC'!$C$2:$C$15</c:f>
              <c:numCache>
                <c:formatCode>#,##0</c:formatCode>
                <c:ptCount val="14"/>
                <c:pt idx="0">
                  <c:v>46706</c:v>
                </c:pt>
                <c:pt idx="1">
                  <c:v>21804</c:v>
                </c:pt>
                <c:pt idx="2">
                  <c:v>19132</c:v>
                </c:pt>
                <c:pt idx="3">
                  <c:v>16641</c:v>
                </c:pt>
                <c:pt idx="4">
                  <c:v>11330</c:v>
                </c:pt>
                <c:pt idx="5">
                  <c:v>6306</c:v>
                </c:pt>
                <c:pt idx="6">
                  <c:v>7539</c:v>
                </c:pt>
                <c:pt idx="7">
                  <c:v>5071</c:v>
                </c:pt>
                <c:pt idx="8">
                  <c:v>888</c:v>
                </c:pt>
                <c:pt idx="9">
                  <c:v>398</c:v>
                </c:pt>
                <c:pt idx="10">
                  <c:v>11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3AB-4BD5-933D-692F87075FB0}"/>
            </c:ext>
          </c:extLst>
        </c:ser>
        <c:ser>
          <c:idx val="2"/>
          <c:order val="2"/>
          <c:tx>
            <c:strRef>
              <c:f>'Margem Livre - RMC'!$D$1</c:f>
              <c:strCache>
                <c:ptCount val="1"/>
                <c:pt idx="0">
                  <c:v>mar/2023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RMC'!$D$2:$D$15</c:f>
              <c:numCache>
                <c:formatCode>#,##0</c:formatCode>
                <c:ptCount val="14"/>
                <c:pt idx="0">
                  <c:v>16352</c:v>
                </c:pt>
                <c:pt idx="1">
                  <c:v>11854</c:v>
                </c:pt>
                <c:pt idx="2">
                  <c:v>9723</c:v>
                </c:pt>
                <c:pt idx="3">
                  <c:v>10598</c:v>
                </c:pt>
                <c:pt idx="4">
                  <c:v>4791</c:v>
                </c:pt>
                <c:pt idx="5">
                  <c:v>4811</c:v>
                </c:pt>
                <c:pt idx="6">
                  <c:v>3222</c:v>
                </c:pt>
                <c:pt idx="7">
                  <c:v>7134</c:v>
                </c:pt>
                <c:pt idx="8">
                  <c:v>523</c:v>
                </c:pt>
                <c:pt idx="9">
                  <c:v>402</c:v>
                </c:pt>
                <c:pt idx="10">
                  <c:v>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3AB-4BD5-933D-692F87075FB0}"/>
            </c:ext>
          </c:extLst>
        </c:ser>
        <c:ser>
          <c:idx val="3"/>
          <c:order val="3"/>
          <c:tx>
            <c:strRef>
              <c:f>'Margem Livre - RMC'!$E$1</c:f>
              <c:strCache>
                <c:ptCount val="1"/>
                <c:pt idx="0">
                  <c:v>abr/2023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RMC'!$E$2:$E$15</c:f>
              <c:numCache>
                <c:formatCode>#,##0</c:formatCode>
                <c:ptCount val="14"/>
                <c:pt idx="0">
                  <c:v>15525</c:v>
                </c:pt>
                <c:pt idx="1">
                  <c:v>15589</c:v>
                </c:pt>
                <c:pt idx="2">
                  <c:v>12914</c:v>
                </c:pt>
                <c:pt idx="3">
                  <c:v>4034</c:v>
                </c:pt>
                <c:pt idx="4">
                  <c:v>5536</c:v>
                </c:pt>
                <c:pt idx="5">
                  <c:v>4917</c:v>
                </c:pt>
                <c:pt idx="6">
                  <c:v>5227</c:v>
                </c:pt>
                <c:pt idx="7">
                  <c:v>5527</c:v>
                </c:pt>
                <c:pt idx="8">
                  <c:v>0</c:v>
                </c:pt>
                <c:pt idx="9">
                  <c:v>187</c:v>
                </c:pt>
                <c:pt idx="10">
                  <c:v>210</c:v>
                </c:pt>
                <c:pt idx="11">
                  <c:v>562</c:v>
                </c:pt>
                <c:pt idx="12">
                  <c:v>678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3AB-4BD5-933D-692F87075FB0}"/>
            </c:ext>
          </c:extLst>
        </c:ser>
        <c:ser>
          <c:idx val="4"/>
          <c:order val="4"/>
          <c:tx>
            <c:strRef>
              <c:f>'Margem Livre - RMC'!$F$1</c:f>
              <c:strCache>
                <c:ptCount val="1"/>
                <c:pt idx="0">
                  <c:v>mai/2023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RMC'!$F$2:$F$15</c:f>
              <c:numCache>
                <c:formatCode>#,##0</c:formatCode>
                <c:ptCount val="14"/>
                <c:pt idx="0">
                  <c:v>15993</c:v>
                </c:pt>
                <c:pt idx="1">
                  <c:v>15213</c:v>
                </c:pt>
                <c:pt idx="2">
                  <c:v>10263</c:v>
                </c:pt>
                <c:pt idx="3">
                  <c:v>3764</c:v>
                </c:pt>
                <c:pt idx="4">
                  <c:v>4907</c:v>
                </c:pt>
                <c:pt idx="5">
                  <c:v>3198</c:v>
                </c:pt>
                <c:pt idx="6">
                  <c:v>6099</c:v>
                </c:pt>
                <c:pt idx="7">
                  <c:v>5916</c:v>
                </c:pt>
                <c:pt idx="8">
                  <c:v>0</c:v>
                </c:pt>
                <c:pt idx="9">
                  <c:v>201</c:v>
                </c:pt>
                <c:pt idx="10">
                  <c:v>227</c:v>
                </c:pt>
                <c:pt idx="11">
                  <c:v>4531</c:v>
                </c:pt>
                <c:pt idx="12">
                  <c:v>882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3AB-4BD5-933D-692F87075FB0}"/>
            </c:ext>
          </c:extLst>
        </c:ser>
        <c:ser>
          <c:idx val="5"/>
          <c:order val="5"/>
          <c:tx>
            <c:strRef>
              <c:f>'Margem Livre - RMC'!$G$1</c:f>
              <c:strCache>
                <c:ptCount val="1"/>
                <c:pt idx="0">
                  <c:v>jun/2023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RMC'!$G$2:$G$15</c:f>
              <c:numCache>
                <c:formatCode>#,##0</c:formatCode>
                <c:ptCount val="14"/>
                <c:pt idx="0">
                  <c:v>12816</c:v>
                </c:pt>
                <c:pt idx="1">
                  <c:v>12117</c:v>
                </c:pt>
                <c:pt idx="2">
                  <c:v>7300</c:v>
                </c:pt>
                <c:pt idx="3">
                  <c:v>3035</c:v>
                </c:pt>
                <c:pt idx="4">
                  <c:v>2987</c:v>
                </c:pt>
                <c:pt idx="5">
                  <c:v>1416</c:v>
                </c:pt>
                <c:pt idx="6">
                  <c:v>5346</c:v>
                </c:pt>
                <c:pt idx="7">
                  <c:v>4318</c:v>
                </c:pt>
                <c:pt idx="8">
                  <c:v>0</c:v>
                </c:pt>
                <c:pt idx="9">
                  <c:v>143</c:v>
                </c:pt>
                <c:pt idx="10">
                  <c:v>217</c:v>
                </c:pt>
                <c:pt idx="11">
                  <c:v>3452</c:v>
                </c:pt>
                <c:pt idx="12">
                  <c:v>738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3AB-4BD5-933D-692F87075FB0}"/>
            </c:ext>
          </c:extLst>
        </c:ser>
        <c:ser>
          <c:idx val="6"/>
          <c:order val="6"/>
          <c:tx>
            <c:strRef>
              <c:f>'Margem Livre - RMC'!$H$1</c:f>
              <c:strCache>
                <c:ptCount val="1"/>
                <c:pt idx="0">
                  <c:v>jul/2023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RMC'!$H$2:$H$15</c:f>
              <c:numCache>
                <c:formatCode>#,##0</c:formatCode>
                <c:ptCount val="14"/>
                <c:pt idx="0">
                  <c:v>12669</c:v>
                </c:pt>
                <c:pt idx="1">
                  <c:v>13892</c:v>
                </c:pt>
                <c:pt idx="2">
                  <c:v>5853</c:v>
                </c:pt>
                <c:pt idx="3">
                  <c:v>3150</c:v>
                </c:pt>
                <c:pt idx="4">
                  <c:v>3841</c:v>
                </c:pt>
                <c:pt idx="5">
                  <c:v>1274</c:v>
                </c:pt>
                <c:pt idx="6">
                  <c:v>5785</c:v>
                </c:pt>
                <c:pt idx="7">
                  <c:v>3718</c:v>
                </c:pt>
                <c:pt idx="8">
                  <c:v>0</c:v>
                </c:pt>
                <c:pt idx="9">
                  <c:v>175</c:v>
                </c:pt>
                <c:pt idx="10">
                  <c:v>626</c:v>
                </c:pt>
                <c:pt idx="11">
                  <c:v>3419</c:v>
                </c:pt>
                <c:pt idx="12">
                  <c:v>1350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3AB-4BD5-933D-692F87075FB0}"/>
            </c:ext>
          </c:extLst>
        </c:ser>
        <c:ser>
          <c:idx val="7"/>
          <c:order val="7"/>
          <c:tx>
            <c:strRef>
              <c:f>'Margem Livre - RMC'!$I$1</c:f>
              <c:strCache>
                <c:ptCount val="1"/>
                <c:pt idx="0">
                  <c:v>ago/2023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RMC'!$I$2:$I$15</c:f>
              <c:numCache>
                <c:formatCode>#,##0</c:formatCode>
                <c:ptCount val="14"/>
                <c:pt idx="0">
                  <c:v>15677</c:v>
                </c:pt>
                <c:pt idx="1">
                  <c:v>13805</c:v>
                </c:pt>
                <c:pt idx="2">
                  <c:v>7043</c:v>
                </c:pt>
                <c:pt idx="3">
                  <c:v>3803</c:v>
                </c:pt>
                <c:pt idx="4">
                  <c:v>0</c:v>
                </c:pt>
                <c:pt idx="5">
                  <c:v>4616</c:v>
                </c:pt>
                <c:pt idx="6">
                  <c:v>6681</c:v>
                </c:pt>
                <c:pt idx="7">
                  <c:v>4095</c:v>
                </c:pt>
                <c:pt idx="8">
                  <c:v>0</c:v>
                </c:pt>
                <c:pt idx="9">
                  <c:v>232</c:v>
                </c:pt>
                <c:pt idx="10">
                  <c:v>944</c:v>
                </c:pt>
                <c:pt idx="11">
                  <c:v>4199</c:v>
                </c:pt>
                <c:pt idx="12">
                  <c:v>1929</c:v>
                </c:pt>
                <c:pt idx="13">
                  <c:v>1267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3AB-4BD5-933D-692F87075FB0}"/>
            </c:ext>
          </c:extLst>
        </c:ser>
        <c:ser>
          <c:idx val="8"/>
          <c:order val="8"/>
          <c:tx>
            <c:strRef>
              <c:f>'Margem Livre - RMC'!$J$1</c:f>
              <c:strCache>
                <c:ptCount val="1"/>
                <c:pt idx="0">
                  <c:v>set/2023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RMC'!$J$2:$J$15</c:f>
              <c:numCache>
                <c:formatCode>#,##0</c:formatCode>
                <c:ptCount val="14"/>
                <c:pt idx="0">
                  <c:v>40806</c:v>
                </c:pt>
                <c:pt idx="1">
                  <c:v>11958</c:v>
                </c:pt>
                <c:pt idx="2">
                  <c:v>9842</c:v>
                </c:pt>
                <c:pt idx="3">
                  <c:v>3031</c:v>
                </c:pt>
                <c:pt idx="4">
                  <c:v>3896</c:v>
                </c:pt>
                <c:pt idx="5">
                  <c:v>1388</c:v>
                </c:pt>
                <c:pt idx="6">
                  <c:v>8336</c:v>
                </c:pt>
                <c:pt idx="7">
                  <c:v>3309</c:v>
                </c:pt>
                <c:pt idx="8">
                  <c:v>0</c:v>
                </c:pt>
                <c:pt idx="9">
                  <c:v>211</c:v>
                </c:pt>
                <c:pt idx="10">
                  <c:v>1383</c:v>
                </c:pt>
                <c:pt idx="11">
                  <c:v>5332</c:v>
                </c:pt>
                <c:pt idx="12">
                  <c:v>2347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3AB-4BD5-933D-692F87075FB0}"/>
            </c:ext>
          </c:extLst>
        </c:ser>
        <c:ser>
          <c:idx val="9"/>
          <c:order val="9"/>
          <c:tx>
            <c:strRef>
              <c:f>'Margem Livre - RMC'!$K$1</c:f>
              <c:strCache>
                <c:ptCount val="1"/>
                <c:pt idx="0">
                  <c:v>out/2023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RMC'!$K$2:$K$15</c:f>
              <c:numCache>
                <c:formatCode>#,##0</c:formatCode>
                <c:ptCount val="14"/>
                <c:pt idx="0">
                  <c:v>31245</c:v>
                </c:pt>
                <c:pt idx="1">
                  <c:v>11631</c:v>
                </c:pt>
                <c:pt idx="2">
                  <c:v>10959</c:v>
                </c:pt>
                <c:pt idx="3">
                  <c:v>2932</c:v>
                </c:pt>
                <c:pt idx="4">
                  <c:v>4201</c:v>
                </c:pt>
                <c:pt idx="5">
                  <c:v>804</c:v>
                </c:pt>
                <c:pt idx="6">
                  <c:v>13023</c:v>
                </c:pt>
                <c:pt idx="7">
                  <c:v>3349</c:v>
                </c:pt>
                <c:pt idx="8">
                  <c:v>0</c:v>
                </c:pt>
                <c:pt idx="9">
                  <c:v>225</c:v>
                </c:pt>
                <c:pt idx="10">
                  <c:v>1839</c:v>
                </c:pt>
                <c:pt idx="11">
                  <c:v>7702</c:v>
                </c:pt>
                <c:pt idx="12">
                  <c:v>3379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3AB-4BD5-933D-692F87075FB0}"/>
            </c:ext>
          </c:extLst>
        </c:ser>
        <c:ser>
          <c:idx val="10"/>
          <c:order val="10"/>
          <c:tx>
            <c:strRef>
              <c:f>'Margem Livre - RMC'!$L$1</c:f>
              <c:strCache>
                <c:ptCount val="1"/>
                <c:pt idx="0">
                  <c:v>nov/2023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RMC'!$L$2:$L$15</c:f>
              <c:numCache>
                <c:formatCode>#,##0</c:formatCode>
                <c:ptCount val="14"/>
                <c:pt idx="0">
                  <c:v>30416</c:v>
                </c:pt>
                <c:pt idx="1">
                  <c:v>9625</c:v>
                </c:pt>
                <c:pt idx="2">
                  <c:v>9975</c:v>
                </c:pt>
                <c:pt idx="3">
                  <c:v>2825</c:v>
                </c:pt>
                <c:pt idx="4">
                  <c:v>3954</c:v>
                </c:pt>
                <c:pt idx="5">
                  <c:v>499</c:v>
                </c:pt>
                <c:pt idx="6">
                  <c:v>14671</c:v>
                </c:pt>
                <c:pt idx="7">
                  <c:v>4059</c:v>
                </c:pt>
                <c:pt idx="8">
                  <c:v>0</c:v>
                </c:pt>
                <c:pt idx="9">
                  <c:v>250</c:v>
                </c:pt>
                <c:pt idx="10">
                  <c:v>2991</c:v>
                </c:pt>
                <c:pt idx="11">
                  <c:v>7512</c:v>
                </c:pt>
                <c:pt idx="12">
                  <c:v>3102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3AB-4BD5-933D-692F87075FB0}"/>
            </c:ext>
          </c:extLst>
        </c:ser>
        <c:ser>
          <c:idx val="11"/>
          <c:order val="11"/>
          <c:tx>
            <c:strRef>
              <c:f>'Margem Livre - RMC'!$M$1</c:f>
              <c:strCache>
                <c:ptCount val="1"/>
                <c:pt idx="0">
                  <c:v>dez/2023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RMC'!$M$2:$M$15</c:f>
              <c:numCache>
                <c:formatCode>General</c:formatCode>
                <c:ptCount val="14"/>
                <c:pt idx="0">
                  <c:v>26660</c:v>
                </c:pt>
                <c:pt idx="1">
                  <c:v>6772</c:v>
                </c:pt>
                <c:pt idx="2">
                  <c:v>8513</c:v>
                </c:pt>
                <c:pt idx="3">
                  <c:v>1946</c:v>
                </c:pt>
                <c:pt idx="4">
                  <c:v>4229</c:v>
                </c:pt>
                <c:pt idx="5">
                  <c:v>373</c:v>
                </c:pt>
                <c:pt idx="6">
                  <c:v>11946</c:v>
                </c:pt>
                <c:pt idx="7">
                  <c:v>4219</c:v>
                </c:pt>
                <c:pt idx="8">
                  <c:v>0</c:v>
                </c:pt>
                <c:pt idx="9">
                  <c:v>209</c:v>
                </c:pt>
                <c:pt idx="10">
                  <c:v>2463</c:v>
                </c:pt>
                <c:pt idx="11">
                  <c:v>5843</c:v>
                </c:pt>
                <c:pt idx="12">
                  <c:v>2782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B3AB-4BD5-933D-692F87075F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2285664"/>
        <c:axId val="729773312"/>
      </c:barChart>
      <c:catAx>
        <c:axId val="11228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29773312"/>
        <c:crosses val="autoZero"/>
        <c:auto val="1"/>
        <c:lblAlgn val="ctr"/>
        <c:lblOffset val="100"/>
        <c:noMultiLvlLbl val="0"/>
      </c:catAx>
      <c:valAx>
        <c:axId val="729773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1228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2"/>
              <c:layout>
                <c:manualLayout>
                  <c:x val="0"/>
                  <c:y val="6.01851851851851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859-4665-8D35-CB8D601FD45D}"/>
                </c:ext>
              </c:extLst>
            </c:dLbl>
            <c:dLbl>
              <c:idx val="3"/>
              <c:layout>
                <c:manualLayout>
                  <c:x val="5.5039553720229615E-3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859-4665-8D35-CB8D601FD45D}"/>
                </c:ext>
              </c:extLst>
            </c:dLbl>
            <c:dLbl>
              <c:idx val="4"/>
              <c:layout>
                <c:manualLayout>
                  <c:x val="1.1007910744045923E-2"/>
                  <c:y val="-9.25925925925925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859-4665-8D35-CB8D601FD45D}"/>
                </c:ext>
              </c:extLst>
            </c:dLbl>
            <c:dLbl>
              <c:idx val="5"/>
              <c:layout>
                <c:manualLayout>
                  <c:x val="0"/>
                  <c:y val="5.0925925925925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859-4665-8D35-CB8D601FD45D}"/>
                </c:ext>
              </c:extLst>
            </c:dLbl>
            <c:dLbl>
              <c:idx val="6"/>
              <c:layout>
                <c:manualLayout>
                  <c:x val="1.9263843802080367E-2"/>
                  <c:y val="2.77777777777776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859-4665-8D35-CB8D601FD45D}"/>
                </c:ext>
              </c:extLst>
            </c:dLbl>
            <c:dLbl>
              <c:idx val="7"/>
              <c:layout>
                <c:manualLayout>
                  <c:x val="1.6511866116068884E-2"/>
                  <c:y val="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859-4665-8D35-CB8D601FD45D}"/>
                </c:ext>
              </c:extLst>
            </c:dLbl>
            <c:dLbl>
              <c:idx val="8"/>
              <c:layout>
                <c:manualLayout>
                  <c:x val="-1.0090468282758107E-16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859-4665-8D35-CB8D601FD45D}"/>
                </c:ext>
              </c:extLst>
            </c:dLbl>
            <c:dLbl>
              <c:idx val="9"/>
              <c:layout>
                <c:manualLayout>
                  <c:x val="1.6511866116068783E-2"/>
                  <c:y val="-5.0925925925925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859-4665-8D35-CB8D601FD45D}"/>
                </c:ext>
              </c:extLst>
            </c:dLbl>
            <c:dLbl>
              <c:idx val="10"/>
              <c:layout>
                <c:manualLayout>
                  <c:x val="1.6511866116068884E-2"/>
                  <c:y val="-8.487556272013328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859-4665-8D35-CB8D601FD45D}"/>
                </c:ext>
              </c:extLst>
            </c:dLbl>
            <c:dLbl>
              <c:idx val="11"/>
              <c:layout>
                <c:manualLayout>
                  <c:x val="-2.0180936565516213E-16"/>
                  <c:y val="7.407407407407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859-4665-8D35-CB8D601FD4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'Margem Livre - RMC'!$B$70:$M$70</c:f>
              <c:strCache>
                <c:ptCount val="12"/>
                <c:pt idx="0">
                  <c:v>jan/2023</c:v>
                </c:pt>
                <c:pt idx="1">
                  <c:v>fev/2023</c:v>
                </c:pt>
                <c:pt idx="2">
                  <c:v>mar/2023</c:v>
                </c:pt>
                <c:pt idx="3">
                  <c:v>abr/2023</c:v>
                </c:pt>
                <c:pt idx="4">
                  <c:v>mai/2023</c:v>
                </c:pt>
                <c:pt idx="5">
                  <c:v>jun/2023</c:v>
                </c:pt>
                <c:pt idx="6">
                  <c:v>jul/2023</c:v>
                </c:pt>
                <c:pt idx="7">
                  <c:v>ago/2023</c:v>
                </c:pt>
                <c:pt idx="8">
                  <c:v>set/2023</c:v>
                </c:pt>
                <c:pt idx="9">
                  <c:v>out/2023</c:v>
                </c:pt>
                <c:pt idx="10">
                  <c:v>nov/2023</c:v>
                </c:pt>
                <c:pt idx="11">
                  <c:v>dez/2023</c:v>
                </c:pt>
              </c:strCache>
            </c:strRef>
          </c:cat>
          <c:val>
            <c:numRef>
              <c:f>'Margem Livre - RMC'!$B$71:$M$71</c:f>
              <c:numCache>
                <c:formatCode>#,##0</c:formatCode>
                <c:ptCount val="12"/>
                <c:pt idx="0">
                  <c:v>153225</c:v>
                </c:pt>
                <c:pt idx="1">
                  <c:v>135827</c:v>
                </c:pt>
                <c:pt idx="2">
                  <c:v>69412</c:v>
                </c:pt>
                <c:pt idx="3">
                  <c:v>70906</c:v>
                </c:pt>
                <c:pt idx="4">
                  <c:v>71194</c:v>
                </c:pt>
                <c:pt idx="5">
                  <c:v>53885</c:v>
                </c:pt>
                <c:pt idx="6">
                  <c:v>55752</c:v>
                </c:pt>
                <c:pt idx="7">
                  <c:v>64291</c:v>
                </c:pt>
                <c:pt idx="8">
                  <c:v>91839</c:v>
                </c:pt>
                <c:pt idx="9">
                  <c:v>91289</c:v>
                </c:pt>
                <c:pt idx="10">
                  <c:v>89879</c:v>
                </c:pt>
                <c:pt idx="11">
                  <c:v>75955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D859-4665-8D35-CB8D601FD4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20783184"/>
        <c:axId val="630362112"/>
      </c:lineChart>
      <c:catAx>
        <c:axId val="620783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30362112"/>
        <c:crosses val="autoZero"/>
        <c:auto val="1"/>
        <c:lblAlgn val="ctr"/>
        <c:lblOffset val="100"/>
        <c:noMultiLvlLbl val="0"/>
      </c:catAx>
      <c:valAx>
        <c:axId val="630362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20783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'Margem Livre - RCC'!$B$1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RCC'!$B$2:$B$13</c:f>
              <c:numCache>
                <c:formatCode>#,##0</c:formatCode>
                <c:ptCount val="12"/>
                <c:pt idx="0">
                  <c:v>85536</c:v>
                </c:pt>
                <c:pt idx="1">
                  <c:v>53886</c:v>
                </c:pt>
                <c:pt idx="2">
                  <c:v>28678</c:v>
                </c:pt>
                <c:pt idx="3">
                  <c:v>26749</c:v>
                </c:pt>
                <c:pt idx="4">
                  <c:v>18553</c:v>
                </c:pt>
                <c:pt idx="5">
                  <c:v>13457</c:v>
                </c:pt>
                <c:pt idx="6">
                  <c:v>11842</c:v>
                </c:pt>
                <c:pt idx="7">
                  <c:v>4720</c:v>
                </c:pt>
                <c:pt idx="8">
                  <c:v>1458</c:v>
                </c:pt>
                <c:pt idx="9">
                  <c:v>408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D6-4211-8A29-1D306F56DE2D}"/>
            </c:ext>
          </c:extLst>
        </c:ser>
        <c:ser>
          <c:idx val="1"/>
          <c:order val="1"/>
          <c:tx>
            <c:strRef>
              <c:f>'Margem Livre - RCC'!$C$1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RCC'!$C$2:$C$13</c:f>
              <c:numCache>
                <c:formatCode>#,##0</c:formatCode>
                <c:ptCount val="12"/>
                <c:pt idx="0">
                  <c:v>75545</c:v>
                </c:pt>
                <c:pt idx="1">
                  <c:v>41877</c:v>
                </c:pt>
                <c:pt idx="2">
                  <c:v>20380</c:v>
                </c:pt>
                <c:pt idx="3">
                  <c:v>23027</c:v>
                </c:pt>
                <c:pt idx="4">
                  <c:v>16036</c:v>
                </c:pt>
                <c:pt idx="5">
                  <c:v>17617</c:v>
                </c:pt>
                <c:pt idx="6">
                  <c:v>11424</c:v>
                </c:pt>
                <c:pt idx="7">
                  <c:v>9418</c:v>
                </c:pt>
                <c:pt idx="8">
                  <c:v>1361</c:v>
                </c:pt>
                <c:pt idx="9">
                  <c:v>330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D6-4211-8A29-1D306F56DE2D}"/>
            </c:ext>
          </c:extLst>
        </c:ser>
        <c:ser>
          <c:idx val="2"/>
          <c:order val="2"/>
          <c:tx>
            <c:strRef>
              <c:f>'Margem Livre - RCC'!$D$1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RCC'!$D$2:$D$13</c:f>
              <c:numCache>
                <c:formatCode>#,##0</c:formatCode>
                <c:ptCount val="12"/>
                <c:pt idx="0">
                  <c:v>28708</c:v>
                </c:pt>
                <c:pt idx="1">
                  <c:v>21817</c:v>
                </c:pt>
                <c:pt idx="2">
                  <c:v>12796</c:v>
                </c:pt>
                <c:pt idx="3">
                  <c:v>21394</c:v>
                </c:pt>
                <c:pt idx="4">
                  <c:v>9717</c:v>
                </c:pt>
                <c:pt idx="5">
                  <c:v>8692</c:v>
                </c:pt>
                <c:pt idx="6">
                  <c:v>4964</c:v>
                </c:pt>
                <c:pt idx="7">
                  <c:v>14790</c:v>
                </c:pt>
                <c:pt idx="8">
                  <c:v>602</c:v>
                </c:pt>
                <c:pt idx="9">
                  <c:v>429</c:v>
                </c:pt>
                <c:pt idx="10">
                  <c:v>0</c:v>
                </c:pt>
                <c:pt idx="1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D6-4211-8A29-1D306F56DE2D}"/>
            </c:ext>
          </c:extLst>
        </c:ser>
        <c:ser>
          <c:idx val="3"/>
          <c:order val="3"/>
          <c:tx>
            <c:strRef>
              <c:f>'Margem Livre - RCC'!$E$1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RCC'!$E$2:$E$13</c:f>
              <c:numCache>
                <c:formatCode>#,##0</c:formatCode>
                <c:ptCount val="12"/>
                <c:pt idx="0">
                  <c:v>34786</c:v>
                </c:pt>
                <c:pt idx="1">
                  <c:v>33730</c:v>
                </c:pt>
                <c:pt idx="2">
                  <c:v>17028</c:v>
                </c:pt>
                <c:pt idx="3">
                  <c:v>28082</c:v>
                </c:pt>
                <c:pt idx="4">
                  <c:v>6625</c:v>
                </c:pt>
                <c:pt idx="5">
                  <c:v>5706</c:v>
                </c:pt>
                <c:pt idx="6">
                  <c:v>0</c:v>
                </c:pt>
                <c:pt idx="7">
                  <c:v>10953</c:v>
                </c:pt>
                <c:pt idx="8">
                  <c:v>1474</c:v>
                </c:pt>
                <c:pt idx="9">
                  <c:v>682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D6-4211-8A29-1D306F56DE2D}"/>
            </c:ext>
          </c:extLst>
        </c:ser>
        <c:ser>
          <c:idx val="4"/>
          <c:order val="4"/>
          <c:tx>
            <c:strRef>
              <c:f>'Margem Livre - RCC'!$F$1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RCC'!$F$2:$F$13</c:f>
              <c:numCache>
                <c:formatCode>#,##0</c:formatCode>
                <c:ptCount val="12"/>
                <c:pt idx="0">
                  <c:v>34826</c:v>
                </c:pt>
                <c:pt idx="1">
                  <c:v>27589</c:v>
                </c:pt>
                <c:pt idx="2">
                  <c:v>14110</c:v>
                </c:pt>
                <c:pt idx="3">
                  <c:v>16624</c:v>
                </c:pt>
                <c:pt idx="4">
                  <c:v>7734</c:v>
                </c:pt>
                <c:pt idx="5">
                  <c:v>4785</c:v>
                </c:pt>
                <c:pt idx="6">
                  <c:v>0</c:v>
                </c:pt>
                <c:pt idx="7">
                  <c:v>11241</c:v>
                </c:pt>
                <c:pt idx="8">
                  <c:v>1491</c:v>
                </c:pt>
                <c:pt idx="9">
                  <c:v>870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D6-4211-8A29-1D306F56DE2D}"/>
            </c:ext>
          </c:extLst>
        </c:ser>
        <c:ser>
          <c:idx val="5"/>
          <c:order val="5"/>
          <c:tx>
            <c:strRef>
              <c:f>'Margem Livre - RCC'!$G$1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RCC'!$G$2:$G$13</c:f>
              <c:numCache>
                <c:formatCode>#,##0</c:formatCode>
                <c:ptCount val="12"/>
                <c:pt idx="0">
                  <c:v>27780</c:v>
                </c:pt>
                <c:pt idx="1">
                  <c:v>18599</c:v>
                </c:pt>
                <c:pt idx="2">
                  <c:v>9160</c:v>
                </c:pt>
                <c:pt idx="3">
                  <c:v>9588</c:v>
                </c:pt>
                <c:pt idx="4">
                  <c:v>6721</c:v>
                </c:pt>
                <c:pt idx="5">
                  <c:v>4356</c:v>
                </c:pt>
                <c:pt idx="6">
                  <c:v>0</c:v>
                </c:pt>
                <c:pt idx="7">
                  <c:v>7712</c:v>
                </c:pt>
                <c:pt idx="8">
                  <c:v>1547</c:v>
                </c:pt>
                <c:pt idx="9">
                  <c:v>842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3D6-4211-8A29-1D306F56DE2D}"/>
            </c:ext>
          </c:extLst>
        </c:ser>
        <c:ser>
          <c:idx val="6"/>
          <c:order val="6"/>
          <c:tx>
            <c:strRef>
              <c:f>'Margem Livre - RCC'!$H$1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RCC'!$H$2:$H$13</c:f>
              <c:numCache>
                <c:formatCode>#,##0</c:formatCode>
                <c:ptCount val="12"/>
                <c:pt idx="0">
                  <c:v>27059</c:v>
                </c:pt>
                <c:pt idx="1">
                  <c:v>17170</c:v>
                </c:pt>
                <c:pt idx="2">
                  <c:v>10666</c:v>
                </c:pt>
                <c:pt idx="3">
                  <c:v>9368</c:v>
                </c:pt>
                <c:pt idx="4">
                  <c:v>6764</c:v>
                </c:pt>
                <c:pt idx="5">
                  <c:v>5563</c:v>
                </c:pt>
                <c:pt idx="6">
                  <c:v>0</c:v>
                </c:pt>
                <c:pt idx="7">
                  <c:v>5969</c:v>
                </c:pt>
                <c:pt idx="8">
                  <c:v>3275</c:v>
                </c:pt>
                <c:pt idx="9">
                  <c:v>782</c:v>
                </c:pt>
                <c:pt idx="10">
                  <c:v>0</c:v>
                </c:pt>
                <c:pt idx="1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3D6-4211-8A29-1D306F56DE2D}"/>
            </c:ext>
          </c:extLst>
        </c:ser>
        <c:ser>
          <c:idx val="7"/>
          <c:order val="7"/>
          <c:tx>
            <c:strRef>
              <c:f>'Margem Livre - RCC'!$I$1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RCC'!$I$2:$I$13</c:f>
              <c:numCache>
                <c:formatCode>#,##0</c:formatCode>
                <c:ptCount val="12"/>
                <c:pt idx="0">
                  <c:v>34109</c:v>
                </c:pt>
                <c:pt idx="1">
                  <c:v>19647</c:v>
                </c:pt>
                <c:pt idx="2">
                  <c:v>0</c:v>
                </c:pt>
                <c:pt idx="3">
                  <c:v>9792</c:v>
                </c:pt>
                <c:pt idx="4">
                  <c:v>7419</c:v>
                </c:pt>
                <c:pt idx="5">
                  <c:v>7109</c:v>
                </c:pt>
                <c:pt idx="6">
                  <c:v>0</c:v>
                </c:pt>
                <c:pt idx="7">
                  <c:v>3849</c:v>
                </c:pt>
                <c:pt idx="8">
                  <c:v>4890</c:v>
                </c:pt>
                <c:pt idx="9">
                  <c:v>834</c:v>
                </c:pt>
                <c:pt idx="10">
                  <c:v>12395</c:v>
                </c:pt>
                <c:pt idx="1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3D6-4211-8A29-1D306F56DE2D}"/>
            </c:ext>
          </c:extLst>
        </c:ser>
        <c:ser>
          <c:idx val="8"/>
          <c:order val="8"/>
          <c:tx>
            <c:strRef>
              <c:f>'Margem Livre - RCC'!$J$1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RCC'!$J$2:$J$13</c:f>
              <c:numCache>
                <c:formatCode>#,##0</c:formatCode>
                <c:ptCount val="12"/>
                <c:pt idx="0">
                  <c:v>24632</c:v>
                </c:pt>
                <c:pt idx="1">
                  <c:v>16560</c:v>
                </c:pt>
                <c:pt idx="2">
                  <c:v>14083</c:v>
                </c:pt>
                <c:pt idx="3">
                  <c:v>8686</c:v>
                </c:pt>
                <c:pt idx="4">
                  <c:v>6822</c:v>
                </c:pt>
                <c:pt idx="5">
                  <c:v>5817</c:v>
                </c:pt>
                <c:pt idx="6">
                  <c:v>13</c:v>
                </c:pt>
                <c:pt idx="7">
                  <c:v>8238</c:v>
                </c:pt>
                <c:pt idx="8">
                  <c:v>5512</c:v>
                </c:pt>
                <c:pt idx="9">
                  <c:v>665</c:v>
                </c:pt>
                <c:pt idx="10">
                  <c:v>0</c:v>
                </c:pt>
                <c:pt idx="11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3D6-4211-8A29-1D306F56DE2D}"/>
            </c:ext>
          </c:extLst>
        </c:ser>
        <c:ser>
          <c:idx val="9"/>
          <c:order val="9"/>
          <c:tx>
            <c:strRef>
              <c:f>'Margem Livre - RCC'!$K$1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RCC'!$K$2:$K$13</c:f>
              <c:numCache>
                <c:formatCode>#,##0</c:formatCode>
                <c:ptCount val="12"/>
                <c:pt idx="0">
                  <c:v>27866</c:v>
                </c:pt>
                <c:pt idx="1">
                  <c:v>17637</c:v>
                </c:pt>
                <c:pt idx="2">
                  <c:v>15638</c:v>
                </c:pt>
                <c:pt idx="3">
                  <c:v>8937</c:v>
                </c:pt>
                <c:pt idx="4">
                  <c:v>6856</c:v>
                </c:pt>
                <c:pt idx="5">
                  <c:v>6594</c:v>
                </c:pt>
                <c:pt idx="6">
                  <c:v>0</c:v>
                </c:pt>
                <c:pt idx="7">
                  <c:v>7718</c:v>
                </c:pt>
                <c:pt idx="8">
                  <c:v>6544</c:v>
                </c:pt>
                <c:pt idx="9">
                  <c:v>636</c:v>
                </c:pt>
                <c:pt idx="10">
                  <c:v>0</c:v>
                </c:pt>
                <c:pt idx="11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3D6-4211-8A29-1D306F56DE2D}"/>
            </c:ext>
          </c:extLst>
        </c:ser>
        <c:ser>
          <c:idx val="10"/>
          <c:order val="10"/>
          <c:tx>
            <c:strRef>
              <c:f>'Margem Livre - RCC'!$L$1</c:f>
              <c:strCache>
                <c:ptCount val="1"/>
                <c:pt idx="0">
                  <c:v>nov/23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RCC'!$L$2:$L$13</c:f>
              <c:numCache>
                <c:formatCode>#,##0</c:formatCode>
                <c:ptCount val="12"/>
                <c:pt idx="0">
                  <c:v>26458</c:v>
                </c:pt>
                <c:pt idx="1">
                  <c:v>16545</c:v>
                </c:pt>
                <c:pt idx="2">
                  <c:v>12351</c:v>
                </c:pt>
                <c:pt idx="3">
                  <c:v>8951</c:v>
                </c:pt>
                <c:pt idx="4">
                  <c:v>6098</c:v>
                </c:pt>
                <c:pt idx="5">
                  <c:v>7135</c:v>
                </c:pt>
                <c:pt idx="6">
                  <c:v>0</c:v>
                </c:pt>
                <c:pt idx="7">
                  <c:v>7717</c:v>
                </c:pt>
                <c:pt idx="8">
                  <c:v>9221</c:v>
                </c:pt>
                <c:pt idx="9">
                  <c:v>676</c:v>
                </c:pt>
                <c:pt idx="10">
                  <c:v>0</c:v>
                </c:pt>
                <c:pt idx="11">
                  <c:v>268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3D6-4211-8A29-1D306F56DE2D}"/>
            </c:ext>
          </c:extLst>
        </c:ser>
        <c:ser>
          <c:idx val="11"/>
          <c:order val="11"/>
          <c:tx>
            <c:strRef>
              <c:f>'Margem Livre - RCC'!$M$1</c:f>
              <c:strCache>
                <c:ptCount val="1"/>
                <c:pt idx="0">
                  <c:v>dez/23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RCC'!$M$2:$M$13</c:f>
              <c:numCache>
                <c:formatCode>#,##0</c:formatCode>
                <c:ptCount val="12"/>
                <c:pt idx="0">
                  <c:v>22626</c:v>
                </c:pt>
                <c:pt idx="1">
                  <c:v>13455</c:v>
                </c:pt>
                <c:pt idx="2">
                  <c:v>13363</c:v>
                </c:pt>
                <c:pt idx="3">
                  <c:v>6559</c:v>
                </c:pt>
                <c:pt idx="4">
                  <c:v>4403</c:v>
                </c:pt>
                <c:pt idx="5">
                  <c:v>6809</c:v>
                </c:pt>
                <c:pt idx="6">
                  <c:v>0</c:v>
                </c:pt>
                <c:pt idx="7">
                  <c:v>7620</c:v>
                </c:pt>
                <c:pt idx="8">
                  <c:v>7327</c:v>
                </c:pt>
                <c:pt idx="9">
                  <c:v>517</c:v>
                </c:pt>
                <c:pt idx="10">
                  <c:v>0</c:v>
                </c:pt>
                <c:pt idx="11">
                  <c:v>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C3D6-4211-8A29-1D306F56DE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2081120"/>
        <c:axId val="826120032"/>
      </c:barChart>
      <c:catAx>
        <c:axId val="822081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120032"/>
        <c:crosses val="autoZero"/>
        <c:auto val="1"/>
        <c:lblAlgn val="ctr"/>
        <c:lblOffset val="100"/>
        <c:noMultiLvlLbl val="1"/>
      </c:catAx>
      <c:valAx>
        <c:axId val="826120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2081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'Margem Livre - RCC'!$A$22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2"/>
              <c:layout>
                <c:manualLayout>
                  <c:x val="-5.0925337632079971E-17"/>
                  <c:y val="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D36-4A3D-88C4-4BC80F24B831}"/>
                </c:ext>
              </c:extLst>
            </c:dLbl>
            <c:dLbl>
              <c:idx val="3"/>
              <c:layout>
                <c:manualLayout>
                  <c:x val="0"/>
                  <c:y val="-8.33333333333333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D36-4A3D-88C4-4BC80F24B831}"/>
                </c:ext>
              </c:extLst>
            </c:dLbl>
            <c:dLbl>
              <c:idx val="4"/>
              <c:layout>
                <c:manualLayout>
                  <c:x val="1.1111111111111112E-2"/>
                  <c:y val="9.25925925925925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D36-4A3D-88C4-4BC80F24B831}"/>
                </c:ext>
              </c:extLst>
            </c:dLbl>
            <c:dLbl>
              <c:idx val="5"/>
              <c:layout>
                <c:manualLayout>
                  <c:x val="-8.3333333333334356E-3"/>
                  <c:y val="6.4814814814814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D36-4A3D-88C4-4BC80F24B831}"/>
                </c:ext>
              </c:extLst>
            </c:dLbl>
            <c:dLbl>
              <c:idx val="6"/>
              <c:layout>
                <c:manualLayout>
                  <c:x val="1.6666666666666666E-2"/>
                  <c:y val="3.7037037037036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D36-4A3D-88C4-4BC80F24B831}"/>
                </c:ext>
              </c:extLst>
            </c:dLbl>
            <c:dLbl>
              <c:idx val="7"/>
              <c:layout>
                <c:manualLayout>
                  <c:x val="0"/>
                  <c:y val="-6.4814814814814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D36-4A3D-88C4-4BC80F24B831}"/>
                </c:ext>
              </c:extLst>
            </c:dLbl>
            <c:dLbl>
              <c:idx val="8"/>
              <c:layout>
                <c:manualLayout>
                  <c:x val="0"/>
                  <c:y val="6.48148148148146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D36-4A3D-88C4-4BC80F24B831}"/>
                </c:ext>
              </c:extLst>
            </c:dLbl>
            <c:dLbl>
              <c:idx val="9"/>
              <c:layout>
                <c:manualLayout>
                  <c:x val="2.777777777777676E-3"/>
                  <c:y val="-6.94444444444445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D36-4A3D-88C4-4BC80F24B831}"/>
                </c:ext>
              </c:extLst>
            </c:dLbl>
            <c:dLbl>
              <c:idx val="10"/>
              <c:layout>
                <c:manualLayout>
                  <c:x val="1.6666666666666462E-2"/>
                  <c:y val="-5.0925925925926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D36-4A3D-88C4-4BC80F24B831}"/>
                </c:ext>
              </c:extLst>
            </c:dLbl>
            <c:dLbl>
              <c:idx val="11"/>
              <c:layout>
                <c:manualLayout>
                  <c:x val="-2.7777777777777779E-3"/>
                  <c:y val="7.87037037037036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D36-4A3D-88C4-4BC80F24B8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'Margem Livre - RCC'!$B$21:$M$21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'Margem Livre - RCC'!$B$22:$M$22</c:f>
              <c:numCache>
                <c:formatCode>#,##0</c:formatCode>
                <c:ptCount val="12"/>
                <c:pt idx="0">
                  <c:v>245287</c:v>
                </c:pt>
                <c:pt idx="1">
                  <c:v>217015</c:v>
                </c:pt>
                <c:pt idx="2">
                  <c:v>123911</c:v>
                </c:pt>
                <c:pt idx="3">
                  <c:v>139066</c:v>
                </c:pt>
                <c:pt idx="4">
                  <c:v>119270</c:v>
                </c:pt>
                <c:pt idx="5">
                  <c:v>86305</c:v>
                </c:pt>
                <c:pt idx="6">
                  <c:v>86623</c:v>
                </c:pt>
                <c:pt idx="7">
                  <c:v>100057</c:v>
                </c:pt>
                <c:pt idx="8">
                  <c:v>91044</c:v>
                </c:pt>
                <c:pt idx="9">
                  <c:v>98510</c:v>
                </c:pt>
                <c:pt idx="10">
                  <c:v>95420</c:v>
                </c:pt>
                <c:pt idx="11">
                  <c:v>82911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2D36-4A3D-88C4-4BC80F24B8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24157568"/>
        <c:axId val="677162336"/>
      </c:lineChart>
      <c:dateAx>
        <c:axId val="82415756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77162336"/>
        <c:crosses val="autoZero"/>
        <c:auto val="1"/>
        <c:lblOffset val="100"/>
        <c:baseTimeUnit val="months"/>
      </c:dateAx>
      <c:valAx>
        <c:axId val="677162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4157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Portabilidade!$A$2</c:f>
              <c:strCache>
                <c:ptCount val="1"/>
                <c:pt idx="0">
                  <c:v>001 - BANCO DO BRASIL S/A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Portabilidade!$B$2:$M$2</c:f>
              <c:numCache>
                <c:formatCode>#,##0</c:formatCode>
                <c:ptCount val="12"/>
                <c:pt idx="0">
                  <c:v>47001</c:v>
                </c:pt>
                <c:pt idx="1">
                  <c:v>31965</c:v>
                </c:pt>
                <c:pt idx="2">
                  <c:v>17597</c:v>
                </c:pt>
                <c:pt idx="3">
                  <c:v>23212</c:v>
                </c:pt>
                <c:pt idx="4">
                  <c:v>28021</c:v>
                </c:pt>
                <c:pt idx="5">
                  <c:v>22353</c:v>
                </c:pt>
                <c:pt idx="6">
                  <c:v>21414</c:v>
                </c:pt>
                <c:pt idx="7">
                  <c:v>31940</c:v>
                </c:pt>
                <c:pt idx="8">
                  <c:v>24565</c:v>
                </c:pt>
                <c:pt idx="9">
                  <c:v>27226</c:v>
                </c:pt>
                <c:pt idx="10">
                  <c:v>27858</c:v>
                </c:pt>
                <c:pt idx="11">
                  <c:v>42847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8E-4BB7-8BB7-88AF83700A56}"/>
            </c:ext>
          </c:extLst>
        </c:ser>
        <c:ser>
          <c:idx val="1"/>
          <c:order val="1"/>
          <c:tx>
            <c:strRef>
              <c:f>Portabilidade!$A$3</c:f>
              <c:strCache>
                <c:ptCount val="1"/>
                <c:pt idx="0">
                  <c:v>237 - BANCO BRADESCO S/A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Portabilidade!$B$3:$M$3</c:f>
              <c:numCache>
                <c:formatCode>#,##0</c:formatCode>
                <c:ptCount val="12"/>
                <c:pt idx="0">
                  <c:v>22984</c:v>
                </c:pt>
                <c:pt idx="1">
                  <c:v>16981</c:v>
                </c:pt>
                <c:pt idx="2">
                  <c:v>14472</c:v>
                </c:pt>
                <c:pt idx="3">
                  <c:v>14515</c:v>
                </c:pt>
                <c:pt idx="4">
                  <c:v>22627</c:v>
                </c:pt>
                <c:pt idx="5">
                  <c:v>18970</c:v>
                </c:pt>
                <c:pt idx="6">
                  <c:v>23309</c:v>
                </c:pt>
                <c:pt idx="7">
                  <c:v>34094</c:v>
                </c:pt>
                <c:pt idx="8">
                  <c:v>31491</c:v>
                </c:pt>
                <c:pt idx="9">
                  <c:v>32452</c:v>
                </c:pt>
                <c:pt idx="10">
                  <c:v>26490</c:v>
                </c:pt>
                <c:pt idx="11">
                  <c:v>24512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8E-4BB7-8BB7-88AF83700A56}"/>
            </c:ext>
          </c:extLst>
        </c:ser>
        <c:ser>
          <c:idx val="2"/>
          <c:order val="2"/>
          <c:tx>
            <c:strRef>
              <c:f>Portabilidade!$A$4</c:f>
              <c:strCache>
                <c:ptCount val="1"/>
                <c:pt idx="0">
                  <c:v>121 - BANCO AGIBANK S.A.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Portabilidade!$B$4:$M$4</c:f>
              <c:numCache>
                <c:formatCode>#,##0</c:formatCode>
                <c:ptCount val="12"/>
                <c:pt idx="0">
                  <c:v>8070</c:v>
                </c:pt>
                <c:pt idx="1">
                  <c:v>5156</c:v>
                </c:pt>
                <c:pt idx="2">
                  <c:v>5673</c:v>
                </c:pt>
                <c:pt idx="3">
                  <c:v>9467</c:v>
                </c:pt>
                <c:pt idx="4">
                  <c:v>17321</c:v>
                </c:pt>
                <c:pt idx="5">
                  <c:v>18746</c:v>
                </c:pt>
                <c:pt idx="6">
                  <c:v>20259</c:v>
                </c:pt>
                <c:pt idx="7">
                  <c:v>31478</c:v>
                </c:pt>
                <c:pt idx="8">
                  <c:v>38128</c:v>
                </c:pt>
                <c:pt idx="9">
                  <c:v>56176</c:v>
                </c:pt>
                <c:pt idx="10">
                  <c:v>42441</c:v>
                </c:pt>
                <c:pt idx="11">
                  <c:v>30541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8E-4BB7-8BB7-88AF83700A56}"/>
            </c:ext>
          </c:extLst>
        </c:ser>
        <c:ser>
          <c:idx val="3"/>
          <c:order val="3"/>
          <c:tx>
            <c:strRef>
              <c:f>Portabilidade!$A$5</c:f>
              <c:strCache>
                <c:ptCount val="1"/>
                <c:pt idx="0">
                  <c:v>341 - BANCO ITAU S/A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Portabilidade!$B$5:$M$5</c:f>
              <c:numCache>
                <c:formatCode>#,##0</c:formatCode>
                <c:ptCount val="12"/>
                <c:pt idx="0">
                  <c:v>6739</c:v>
                </c:pt>
                <c:pt idx="1">
                  <c:v>6950</c:v>
                </c:pt>
                <c:pt idx="2">
                  <c:v>6057</c:v>
                </c:pt>
                <c:pt idx="3">
                  <c:v>6219</c:v>
                </c:pt>
                <c:pt idx="4">
                  <c:v>4737</c:v>
                </c:pt>
                <c:pt idx="5">
                  <c:v>4342</c:v>
                </c:pt>
                <c:pt idx="6">
                  <c:v>5079</c:v>
                </c:pt>
                <c:pt idx="7">
                  <c:v>7497</c:v>
                </c:pt>
                <c:pt idx="8">
                  <c:v>6423</c:v>
                </c:pt>
                <c:pt idx="9">
                  <c:v>4615</c:v>
                </c:pt>
                <c:pt idx="10">
                  <c:v>3608</c:v>
                </c:pt>
                <c:pt idx="11">
                  <c:v>3578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B8E-4BB7-8BB7-88AF83700A56}"/>
            </c:ext>
          </c:extLst>
        </c:ser>
        <c:ser>
          <c:idx val="4"/>
          <c:order val="4"/>
          <c:tx>
            <c:strRef>
              <c:f>Portabilidade!$A$6</c:f>
              <c:strCache>
                <c:ptCount val="1"/>
                <c:pt idx="0">
                  <c:v>908 - PARATI - CREDITO, FINANCIAMENTO E INVESTIMENTO S.A.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Portabilidade!$B$6:$M$6</c:f>
              <c:numCache>
                <c:formatCode>#,##0</c:formatCode>
                <c:ptCount val="12"/>
                <c:pt idx="0">
                  <c:v>4559</c:v>
                </c:pt>
                <c:pt idx="1">
                  <c:v>2929</c:v>
                </c:pt>
                <c:pt idx="2">
                  <c:v>738</c:v>
                </c:pt>
                <c:pt idx="3">
                  <c:v>1064</c:v>
                </c:pt>
                <c:pt idx="4">
                  <c:v>1574</c:v>
                </c:pt>
                <c:pt idx="5">
                  <c:v>1642</c:v>
                </c:pt>
                <c:pt idx="6">
                  <c:v>1633</c:v>
                </c:pt>
                <c:pt idx="7">
                  <c:v>4701</c:v>
                </c:pt>
                <c:pt idx="8">
                  <c:v>4286</c:v>
                </c:pt>
                <c:pt idx="9">
                  <c:v>3235</c:v>
                </c:pt>
                <c:pt idx="10">
                  <c:v>2426</c:v>
                </c:pt>
                <c:pt idx="11">
                  <c:v>12354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B8E-4BB7-8BB7-88AF83700A56}"/>
            </c:ext>
          </c:extLst>
        </c:ser>
        <c:ser>
          <c:idx val="5"/>
          <c:order val="5"/>
          <c:tx>
            <c:strRef>
              <c:f>Portabilidade!$A$7</c:f>
              <c:strCache>
                <c:ptCount val="1"/>
                <c:pt idx="0">
                  <c:v>033 - BANCO SANTANDER (BRASIL) S/A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Portabilidade!$B$7:$M$7</c:f>
              <c:numCache>
                <c:formatCode>#,##0</c:formatCode>
                <c:ptCount val="12"/>
                <c:pt idx="0">
                  <c:v>4341</c:v>
                </c:pt>
                <c:pt idx="1">
                  <c:v>5629</c:v>
                </c:pt>
                <c:pt idx="2">
                  <c:v>5848</c:v>
                </c:pt>
                <c:pt idx="3">
                  <c:v>10908</c:v>
                </c:pt>
                <c:pt idx="4">
                  <c:v>16203</c:v>
                </c:pt>
                <c:pt idx="5">
                  <c:v>13410</c:v>
                </c:pt>
                <c:pt idx="6">
                  <c:v>20926</c:v>
                </c:pt>
                <c:pt idx="7">
                  <c:v>24003</c:v>
                </c:pt>
                <c:pt idx="8">
                  <c:v>17986</c:v>
                </c:pt>
                <c:pt idx="9">
                  <c:v>18897</c:v>
                </c:pt>
                <c:pt idx="10">
                  <c:v>22184</c:v>
                </c:pt>
                <c:pt idx="11">
                  <c:v>18770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B8E-4BB7-8BB7-88AF83700A56}"/>
            </c:ext>
          </c:extLst>
        </c:ser>
        <c:ser>
          <c:idx val="6"/>
          <c:order val="6"/>
          <c:tx>
            <c:strRef>
              <c:f>Portabilidade!$A$8</c:f>
              <c:strCache>
                <c:ptCount val="1"/>
                <c:pt idx="0">
                  <c:v>626 - BANCO C6 CONSIGNADO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Portabilidade!$B$8:$M$8</c:f>
              <c:numCache>
                <c:formatCode>#,##0</c:formatCode>
                <c:ptCount val="12"/>
                <c:pt idx="0">
                  <c:v>3460</c:v>
                </c:pt>
                <c:pt idx="1">
                  <c:v>6004</c:v>
                </c:pt>
                <c:pt idx="2">
                  <c:v>9330</c:v>
                </c:pt>
                <c:pt idx="3">
                  <c:v>15575</c:v>
                </c:pt>
                <c:pt idx="4">
                  <c:v>35924</c:v>
                </c:pt>
                <c:pt idx="5">
                  <c:v>30460</c:v>
                </c:pt>
                <c:pt idx="6">
                  <c:v>31398</c:v>
                </c:pt>
                <c:pt idx="7">
                  <c:v>36049</c:v>
                </c:pt>
                <c:pt idx="8">
                  <c:v>30154</c:v>
                </c:pt>
                <c:pt idx="9">
                  <c:v>34608</c:v>
                </c:pt>
                <c:pt idx="10">
                  <c:v>32771</c:v>
                </c:pt>
                <c:pt idx="11">
                  <c:v>23181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B8E-4BB7-8BB7-88AF83700A56}"/>
            </c:ext>
          </c:extLst>
        </c:ser>
        <c:ser>
          <c:idx val="7"/>
          <c:order val="7"/>
          <c:tx>
            <c:strRef>
              <c:f>Portabilidade!$A$9</c:f>
              <c:strCache>
                <c:ptCount val="1"/>
                <c:pt idx="0">
                  <c:v>707 - BANCO DAYCOVAL S. A.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Portabilidade!$B$9:$M$9</c:f>
              <c:numCache>
                <c:formatCode>#,##0</c:formatCode>
                <c:ptCount val="12"/>
                <c:pt idx="0">
                  <c:v>2854</c:v>
                </c:pt>
                <c:pt idx="1">
                  <c:v>6409</c:v>
                </c:pt>
                <c:pt idx="2">
                  <c:v>9625</c:v>
                </c:pt>
                <c:pt idx="3">
                  <c:v>8586</c:v>
                </c:pt>
                <c:pt idx="4">
                  <c:v>32087</c:v>
                </c:pt>
                <c:pt idx="5">
                  <c:v>34420</c:v>
                </c:pt>
                <c:pt idx="6">
                  <c:v>38308</c:v>
                </c:pt>
                <c:pt idx="7">
                  <c:v>52850</c:v>
                </c:pt>
                <c:pt idx="8">
                  <c:v>42218</c:v>
                </c:pt>
                <c:pt idx="9">
                  <c:v>33612</c:v>
                </c:pt>
                <c:pt idx="10">
                  <c:v>28452</c:v>
                </c:pt>
                <c:pt idx="11">
                  <c:v>29204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B8E-4BB7-8BB7-88AF83700A56}"/>
            </c:ext>
          </c:extLst>
        </c:ser>
        <c:ser>
          <c:idx val="8"/>
          <c:order val="8"/>
          <c:tx>
            <c:strRef>
              <c:f>Portabilidade!$A$10</c:f>
              <c:strCache>
                <c:ptCount val="1"/>
                <c:pt idx="0">
                  <c:v>012 - BANCO INBURSA S.A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Portabilidade!$B$10:$M$10</c:f>
              <c:numCache>
                <c:formatCode>#,##0</c:formatCode>
                <c:ptCount val="12"/>
                <c:pt idx="0">
                  <c:v>2438</c:v>
                </c:pt>
                <c:pt idx="1">
                  <c:v>3418</c:v>
                </c:pt>
                <c:pt idx="2">
                  <c:v>7290</c:v>
                </c:pt>
                <c:pt idx="3">
                  <c:v>11404</c:v>
                </c:pt>
                <c:pt idx="4">
                  <c:v>27139</c:v>
                </c:pt>
                <c:pt idx="5">
                  <c:v>18490</c:v>
                </c:pt>
                <c:pt idx="6">
                  <c:v>15843</c:v>
                </c:pt>
                <c:pt idx="7">
                  <c:v>21714</c:v>
                </c:pt>
                <c:pt idx="8">
                  <c:v>18324</c:v>
                </c:pt>
                <c:pt idx="9">
                  <c:v>18659</c:v>
                </c:pt>
                <c:pt idx="10">
                  <c:v>20709</c:v>
                </c:pt>
                <c:pt idx="11">
                  <c:v>25960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B8E-4BB7-8BB7-88AF83700A56}"/>
            </c:ext>
          </c:extLst>
        </c:ser>
        <c:ser>
          <c:idx val="9"/>
          <c:order val="9"/>
          <c:tx>
            <c:strRef>
              <c:f>Portabilidade!$A$11</c:f>
              <c:strCache>
                <c:ptCount val="1"/>
                <c:pt idx="0">
                  <c:v>254 - PARANA BANCO S. A.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Portabilidade!$B$11:$M$11</c:f>
              <c:numCache>
                <c:formatCode>#,##0</c:formatCode>
                <c:ptCount val="12"/>
                <c:pt idx="0">
                  <c:v>2139</c:v>
                </c:pt>
                <c:pt idx="1">
                  <c:v>7428</c:v>
                </c:pt>
                <c:pt idx="2">
                  <c:v>11091</c:v>
                </c:pt>
                <c:pt idx="3">
                  <c:v>23765</c:v>
                </c:pt>
                <c:pt idx="4">
                  <c:v>24204</c:v>
                </c:pt>
                <c:pt idx="5">
                  <c:v>16410</c:v>
                </c:pt>
                <c:pt idx="6">
                  <c:v>19444</c:v>
                </c:pt>
                <c:pt idx="7">
                  <c:v>21175</c:v>
                </c:pt>
                <c:pt idx="8">
                  <c:v>16965</c:v>
                </c:pt>
                <c:pt idx="9">
                  <c:v>17156</c:v>
                </c:pt>
                <c:pt idx="10">
                  <c:v>16876</c:v>
                </c:pt>
                <c:pt idx="11">
                  <c:v>11519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B8E-4BB7-8BB7-88AF83700A56}"/>
            </c:ext>
          </c:extLst>
        </c:ser>
        <c:ser>
          <c:idx val="10"/>
          <c:order val="10"/>
          <c:tx>
            <c:strRef>
              <c:f>Portabilidade!$A$12</c:f>
              <c:strCache>
                <c:ptCount val="1"/>
                <c:pt idx="0">
                  <c:v>925 - BRB - CREDITO, FINANCIAMENTO E INVESTIMENTO S.A.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Portabilidade!$B$12:$M$12</c:f>
              <c:numCache>
                <c:formatCode>#,##0</c:formatCode>
                <c:ptCount val="12"/>
                <c:pt idx="0">
                  <c:v>1702</c:v>
                </c:pt>
                <c:pt idx="1">
                  <c:v>2596</c:v>
                </c:pt>
                <c:pt idx="2">
                  <c:v>6108</c:v>
                </c:pt>
                <c:pt idx="3">
                  <c:v>7634</c:v>
                </c:pt>
                <c:pt idx="4">
                  <c:v>5590</c:v>
                </c:pt>
                <c:pt idx="5">
                  <c:v>3867</c:v>
                </c:pt>
                <c:pt idx="6">
                  <c:v>5831</c:v>
                </c:pt>
                <c:pt idx="7">
                  <c:v>0</c:v>
                </c:pt>
                <c:pt idx="8">
                  <c:v>18447</c:v>
                </c:pt>
                <c:pt idx="9">
                  <c:v>25230</c:v>
                </c:pt>
                <c:pt idx="10">
                  <c:v>26207</c:v>
                </c:pt>
                <c:pt idx="11">
                  <c:v>13452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B8E-4BB7-8BB7-88AF83700A56}"/>
            </c:ext>
          </c:extLst>
        </c:ser>
        <c:ser>
          <c:idx val="11"/>
          <c:order val="11"/>
          <c:tx>
            <c:strRef>
              <c:f>Portabilidade!$A$13</c:f>
              <c:strCache>
                <c:ptCount val="1"/>
                <c:pt idx="0">
                  <c:v>069 - BANCO CREFISA S.A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Portabilidade!$B$13:$M$13</c:f>
              <c:numCache>
                <c:formatCode>#,##0</c:formatCode>
                <c:ptCount val="12"/>
                <c:pt idx="0">
                  <c:v>1696</c:v>
                </c:pt>
                <c:pt idx="1">
                  <c:v>4781</c:v>
                </c:pt>
                <c:pt idx="2">
                  <c:v>14298</c:v>
                </c:pt>
                <c:pt idx="3">
                  <c:v>21359</c:v>
                </c:pt>
                <c:pt idx="4">
                  <c:v>9909</c:v>
                </c:pt>
                <c:pt idx="5">
                  <c:v>10913</c:v>
                </c:pt>
                <c:pt idx="6">
                  <c:v>14952</c:v>
                </c:pt>
                <c:pt idx="7">
                  <c:v>18328</c:v>
                </c:pt>
                <c:pt idx="8">
                  <c:v>12427</c:v>
                </c:pt>
                <c:pt idx="9">
                  <c:v>10228</c:v>
                </c:pt>
                <c:pt idx="10">
                  <c:v>9244</c:v>
                </c:pt>
                <c:pt idx="11">
                  <c:v>8279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6B8E-4BB7-8BB7-88AF83700A56}"/>
            </c:ext>
          </c:extLst>
        </c:ser>
        <c:ser>
          <c:idx val="12"/>
          <c:order val="12"/>
          <c:tx>
            <c:strRef>
              <c:f>Portabilidade!$A$14</c:f>
              <c:strCache>
                <c:ptCount val="1"/>
                <c:pt idx="0">
                  <c:v>623 - BANCO PAN S/A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Portabilidade!$B$14:$M$14</c:f>
              <c:numCache>
                <c:formatCode>#,##0</c:formatCode>
                <c:ptCount val="12"/>
                <c:pt idx="0">
                  <c:v>1329</c:v>
                </c:pt>
                <c:pt idx="1">
                  <c:v>2706</c:v>
                </c:pt>
                <c:pt idx="2">
                  <c:v>6529</c:v>
                </c:pt>
                <c:pt idx="3">
                  <c:v>350</c:v>
                </c:pt>
                <c:pt idx="4">
                  <c:v>2320</c:v>
                </c:pt>
                <c:pt idx="5">
                  <c:v>16847</c:v>
                </c:pt>
                <c:pt idx="6">
                  <c:v>30846</c:v>
                </c:pt>
                <c:pt idx="7">
                  <c:v>29875</c:v>
                </c:pt>
                <c:pt idx="8">
                  <c:v>16717</c:v>
                </c:pt>
                <c:pt idx="9">
                  <c:v>15926</c:v>
                </c:pt>
                <c:pt idx="10">
                  <c:v>6465</c:v>
                </c:pt>
                <c:pt idx="11">
                  <c:v>3844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B8E-4BB7-8BB7-88AF83700A56}"/>
            </c:ext>
          </c:extLst>
        </c:ser>
        <c:ser>
          <c:idx val="13"/>
          <c:order val="13"/>
          <c:tx>
            <c:strRef>
              <c:f>Portabilidade!$A$15</c:f>
              <c:strCache>
                <c:ptCount val="1"/>
                <c:pt idx="0">
                  <c:v>000 -Outras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Portabilidade!$B$15:$M$15</c:f>
              <c:numCache>
                <c:formatCode>#,##0</c:formatCode>
                <c:ptCount val="12"/>
                <c:pt idx="0">
                  <c:v>653</c:v>
                </c:pt>
                <c:pt idx="1">
                  <c:v>537</c:v>
                </c:pt>
                <c:pt idx="2">
                  <c:v>1272</c:v>
                </c:pt>
                <c:pt idx="3">
                  <c:v>626</c:v>
                </c:pt>
                <c:pt idx="4">
                  <c:v>3477</c:v>
                </c:pt>
                <c:pt idx="5">
                  <c:v>2157</c:v>
                </c:pt>
                <c:pt idx="6">
                  <c:v>1511</c:v>
                </c:pt>
                <c:pt idx="7">
                  <c:v>73283</c:v>
                </c:pt>
                <c:pt idx="8">
                  <c:v>1095</c:v>
                </c:pt>
                <c:pt idx="9">
                  <c:v>1336</c:v>
                </c:pt>
                <c:pt idx="10">
                  <c:v>3085</c:v>
                </c:pt>
                <c:pt idx="11">
                  <c:v>2948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6B8E-4BB7-8BB7-88AF83700A56}"/>
            </c:ext>
          </c:extLst>
        </c:ser>
        <c:ser>
          <c:idx val="14"/>
          <c:order val="14"/>
          <c:tx>
            <c:strRef>
              <c:f>Portabilidade!$A$16</c:f>
              <c:strCache>
                <c:ptCount val="1"/>
                <c:pt idx="0">
                  <c:v>029 BANCO ITAU CONSIGNADO S.A.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Portabilidade!$B$16:$M$16</c:f>
              <c:numCache>
                <c:formatCode>#,##0</c:formatCode>
                <c:ptCount val="12"/>
                <c:pt idx="0">
                  <c:v>751</c:v>
                </c:pt>
                <c:pt idx="1">
                  <c:v>641</c:v>
                </c:pt>
                <c:pt idx="2">
                  <c:v>607</c:v>
                </c:pt>
                <c:pt idx="3">
                  <c:v>1727</c:v>
                </c:pt>
                <c:pt idx="4">
                  <c:v>2603</c:v>
                </c:pt>
                <c:pt idx="5">
                  <c:v>1541</c:v>
                </c:pt>
                <c:pt idx="6">
                  <c:v>1535</c:v>
                </c:pt>
                <c:pt idx="7">
                  <c:v>1729</c:v>
                </c:pt>
                <c:pt idx="8">
                  <c:v>1412</c:v>
                </c:pt>
                <c:pt idx="9">
                  <c:v>997</c:v>
                </c:pt>
                <c:pt idx="10">
                  <c:v>776</c:v>
                </c:pt>
                <c:pt idx="11">
                  <c:v>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6B8E-4BB7-8BB7-88AF83700A56}"/>
            </c:ext>
          </c:extLst>
        </c:ser>
        <c:ser>
          <c:idx val="15"/>
          <c:order val="15"/>
          <c:tx>
            <c:strRef>
              <c:f>Portabilidade!$A$17</c:f>
              <c:strCache>
                <c:ptCount val="1"/>
                <c:pt idx="0">
                  <c:v>935 - FACTA FINANCEIRA S A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Portabilidade!$B$17:$M$17</c:f>
              <c:numCache>
                <c:formatCode>#,##0</c:formatCode>
                <c:ptCount val="12"/>
                <c:pt idx="0">
                  <c:v>744</c:v>
                </c:pt>
                <c:pt idx="1">
                  <c:v>923</c:v>
                </c:pt>
                <c:pt idx="2">
                  <c:v>2003</c:v>
                </c:pt>
                <c:pt idx="3">
                  <c:v>2153</c:v>
                </c:pt>
                <c:pt idx="4">
                  <c:v>11515</c:v>
                </c:pt>
                <c:pt idx="5">
                  <c:v>15481</c:v>
                </c:pt>
                <c:pt idx="6">
                  <c:v>17283</c:v>
                </c:pt>
                <c:pt idx="7">
                  <c:v>0</c:v>
                </c:pt>
                <c:pt idx="8">
                  <c:v>34308</c:v>
                </c:pt>
                <c:pt idx="9">
                  <c:v>40367</c:v>
                </c:pt>
                <c:pt idx="10">
                  <c:v>41482</c:v>
                </c:pt>
                <c:pt idx="11">
                  <c:v>54240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6B8E-4BB7-8BB7-88AF83700A56}"/>
            </c:ext>
          </c:extLst>
        </c:ser>
        <c:ser>
          <c:idx val="16"/>
          <c:order val="16"/>
          <c:tx>
            <c:strRef>
              <c:f>Portabilidade!$A$18</c:f>
              <c:strCache>
                <c:ptCount val="1"/>
                <c:pt idx="0">
                  <c:v>041 - BANCO DO ESTADO DO RIO GRANDE DO SUL S/A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Portabilidade!$B$18:$M$18</c:f>
              <c:numCache>
                <c:formatCode>#,##0</c:formatCode>
                <c:ptCount val="12"/>
                <c:pt idx="0">
                  <c:v>716</c:v>
                </c:pt>
                <c:pt idx="1">
                  <c:v>573</c:v>
                </c:pt>
                <c:pt idx="2">
                  <c:v>1411</c:v>
                </c:pt>
                <c:pt idx="3">
                  <c:v>1943</c:v>
                </c:pt>
                <c:pt idx="4">
                  <c:v>895</c:v>
                </c:pt>
                <c:pt idx="5">
                  <c:v>1088</c:v>
                </c:pt>
                <c:pt idx="6">
                  <c:v>4871</c:v>
                </c:pt>
                <c:pt idx="7">
                  <c:v>35197</c:v>
                </c:pt>
                <c:pt idx="8">
                  <c:v>67260</c:v>
                </c:pt>
                <c:pt idx="9">
                  <c:v>38807</c:v>
                </c:pt>
                <c:pt idx="10">
                  <c:v>2159</c:v>
                </c:pt>
                <c:pt idx="11">
                  <c:v>2127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6B8E-4BB7-8BB7-88AF83700A56}"/>
            </c:ext>
          </c:extLst>
        </c:ser>
        <c:ser>
          <c:idx val="17"/>
          <c:order val="17"/>
          <c:tx>
            <c:strRef>
              <c:f>Portabilidade!$A$19</c:f>
              <c:strCache>
                <c:ptCount val="1"/>
                <c:pt idx="0">
                  <c:v>748 - BANCO COOPERATIVO SICREDI S A	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Portabilidade!$B$19:$M$19</c:f>
              <c:numCache>
                <c:formatCode>#,##0</c:formatCode>
                <c:ptCount val="12"/>
                <c:pt idx="0">
                  <c:v>497</c:v>
                </c:pt>
                <c:pt idx="1">
                  <c:v>307</c:v>
                </c:pt>
                <c:pt idx="2">
                  <c:v>558</c:v>
                </c:pt>
                <c:pt idx="3">
                  <c:v>216</c:v>
                </c:pt>
                <c:pt idx="4">
                  <c:v>324</c:v>
                </c:pt>
                <c:pt idx="5">
                  <c:v>382</c:v>
                </c:pt>
                <c:pt idx="6">
                  <c:v>408</c:v>
                </c:pt>
                <c:pt idx="7">
                  <c:v>411</c:v>
                </c:pt>
                <c:pt idx="8">
                  <c:v>541</c:v>
                </c:pt>
                <c:pt idx="9">
                  <c:v>650</c:v>
                </c:pt>
                <c:pt idx="10">
                  <c:v>385</c:v>
                </c:pt>
                <c:pt idx="11">
                  <c:v>512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6B8E-4BB7-8BB7-88AF83700A56}"/>
            </c:ext>
          </c:extLst>
        </c:ser>
        <c:ser>
          <c:idx val="18"/>
          <c:order val="18"/>
          <c:tx>
            <c:strRef>
              <c:f>Portabilidade!$A$20</c:f>
              <c:strCache>
                <c:ptCount val="1"/>
                <c:pt idx="0">
                  <c:v>394 - BANCO BRADESCO FINANCIAMENTOS S.A.</c:v>
                </c:pt>
              </c:strCache>
            </c:strRef>
          </c:tx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Portabilidade!$B$20:$M$20</c:f>
              <c:numCache>
                <c:formatCode>#,##0</c:formatCode>
                <c:ptCount val="12"/>
                <c:pt idx="0">
                  <c:v>353</c:v>
                </c:pt>
                <c:pt idx="1">
                  <c:v>156</c:v>
                </c:pt>
                <c:pt idx="2">
                  <c:v>134</c:v>
                </c:pt>
                <c:pt idx="3">
                  <c:v>171</c:v>
                </c:pt>
                <c:pt idx="4">
                  <c:v>141</c:v>
                </c:pt>
                <c:pt idx="5">
                  <c:v>154</c:v>
                </c:pt>
                <c:pt idx="6">
                  <c:v>314</c:v>
                </c:pt>
                <c:pt idx="7">
                  <c:v>219</c:v>
                </c:pt>
                <c:pt idx="8">
                  <c:v>144</c:v>
                </c:pt>
                <c:pt idx="9">
                  <c:v>91</c:v>
                </c:pt>
                <c:pt idx="10">
                  <c:v>238</c:v>
                </c:pt>
                <c:pt idx="11">
                  <c:v>306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6B8E-4BB7-8BB7-88AF83700A56}"/>
            </c:ext>
          </c:extLst>
        </c:ser>
        <c:ser>
          <c:idx val="19"/>
          <c:order val="19"/>
          <c:tx>
            <c:strRef>
              <c:f>Portabilidade!$A$21</c:f>
              <c:strCache>
                <c:ptCount val="1"/>
                <c:pt idx="0">
                  <c:v>389 - BANCO MERCANTIL DO BRASIL S/A</c:v>
                </c:pt>
              </c:strCache>
            </c:strRef>
          </c:tx>
          <c:spPr>
            <a:solidFill>
              <a:schemeClr val="accent2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Portabilidade!$B$21:$M$21</c:f>
              <c:numCache>
                <c:formatCode>#,##0</c:formatCode>
                <c:ptCount val="12"/>
                <c:pt idx="0">
                  <c:v>323</c:v>
                </c:pt>
                <c:pt idx="1">
                  <c:v>211</c:v>
                </c:pt>
                <c:pt idx="2">
                  <c:v>92</c:v>
                </c:pt>
                <c:pt idx="3">
                  <c:v>4</c:v>
                </c:pt>
                <c:pt idx="4">
                  <c:v>173</c:v>
                </c:pt>
                <c:pt idx="5">
                  <c:v>283</c:v>
                </c:pt>
                <c:pt idx="6">
                  <c:v>197</c:v>
                </c:pt>
                <c:pt idx="7">
                  <c:v>284</c:v>
                </c:pt>
                <c:pt idx="8">
                  <c:v>541</c:v>
                </c:pt>
                <c:pt idx="9">
                  <c:v>730</c:v>
                </c:pt>
                <c:pt idx="10">
                  <c:v>1727</c:v>
                </c:pt>
                <c:pt idx="11">
                  <c:v>6250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6B8E-4BB7-8BB7-88AF83700A56}"/>
            </c:ext>
          </c:extLst>
        </c:ser>
        <c:ser>
          <c:idx val="20"/>
          <c:order val="20"/>
          <c:tx>
            <c:strRef>
              <c:f>Portabilidade!$A$22</c:f>
              <c:strCache>
                <c:ptCount val="1"/>
                <c:pt idx="0">
                  <c:v>903 - BANCO INTER S/A</c:v>
                </c:pt>
              </c:strCache>
            </c:strRef>
          </c:tx>
          <c:spPr>
            <a:solidFill>
              <a:schemeClr val="accent3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Portabilidade!$B$1:$M$1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Portabilidade!$B$22:$M$22</c:f>
              <c:numCache>
                <c:formatCode>#,##0</c:formatCode>
                <c:ptCount val="12"/>
                <c:pt idx="0">
                  <c:v>297</c:v>
                </c:pt>
                <c:pt idx="1">
                  <c:v>350</c:v>
                </c:pt>
                <c:pt idx="2">
                  <c:v>629</c:v>
                </c:pt>
                <c:pt idx="3">
                  <c:v>708</c:v>
                </c:pt>
                <c:pt idx="4">
                  <c:v>978</c:v>
                </c:pt>
                <c:pt idx="5">
                  <c:v>1152</c:v>
                </c:pt>
                <c:pt idx="6">
                  <c:v>1058</c:v>
                </c:pt>
                <c:pt idx="7">
                  <c:v>1123</c:v>
                </c:pt>
                <c:pt idx="8">
                  <c:v>1210</c:v>
                </c:pt>
                <c:pt idx="9">
                  <c:v>1240</c:v>
                </c:pt>
                <c:pt idx="10">
                  <c:v>1237</c:v>
                </c:pt>
                <c:pt idx="11">
                  <c:v>1008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6B8E-4BB7-8BB7-88AF83700A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4155520"/>
        <c:axId val="826589008"/>
      </c:barChart>
      <c:dateAx>
        <c:axId val="82415552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589008"/>
        <c:crosses val="autoZero"/>
        <c:auto val="1"/>
        <c:lblOffset val="100"/>
        <c:baseTimeUnit val="months"/>
      </c:dateAx>
      <c:valAx>
        <c:axId val="826589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415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1569553102099308E-2"/>
          <c:y val="0.69899176075018377"/>
          <c:w val="0.96557153025189413"/>
          <c:h val="0.286280106661058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Portabilidade!$B$1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Portabilidade!$A$2:$A$22</c:f>
              <c:strCache>
                <c:ptCount val="21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  <c:pt idx="20">
                  <c:v>903 - BANCO INTER S/A</c:v>
                </c:pt>
              </c:strCache>
            </c:strRef>
          </c:cat>
          <c:val>
            <c:numRef>
              <c:f>Portabilidade!$B$2:$B$22</c:f>
              <c:numCache>
                <c:formatCode>#,##0</c:formatCode>
                <c:ptCount val="21"/>
                <c:pt idx="0">
                  <c:v>47001</c:v>
                </c:pt>
                <c:pt idx="1">
                  <c:v>22984</c:v>
                </c:pt>
                <c:pt idx="2">
                  <c:v>8070</c:v>
                </c:pt>
                <c:pt idx="3">
                  <c:v>6739</c:v>
                </c:pt>
                <c:pt idx="4">
                  <c:v>4559</c:v>
                </c:pt>
                <c:pt idx="5">
                  <c:v>4341</c:v>
                </c:pt>
                <c:pt idx="6">
                  <c:v>3460</c:v>
                </c:pt>
                <c:pt idx="7">
                  <c:v>2854</c:v>
                </c:pt>
                <c:pt idx="8">
                  <c:v>2438</c:v>
                </c:pt>
                <c:pt idx="9">
                  <c:v>2139</c:v>
                </c:pt>
                <c:pt idx="10">
                  <c:v>1702</c:v>
                </c:pt>
                <c:pt idx="11">
                  <c:v>1696</c:v>
                </c:pt>
                <c:pt idx="12">
                  <c:v>1329</c:v>
                </c:pt>
                <c:pt idx="13">
                  <c:v>653</c:v>
                </c:pt>
                <c:pt idx="14">
                  <c:v>751</c:v>
                </c:pt>
                <c:pt idx="15">
                  <c:v>744</c:v>
                </c:pt>
                <c:pt idx="16">
                  <c:v>716</c:v>
                </c:pt>
                <c:pt idx="17">
                  <c:v>497</c:v>
                </c:pt>
                <c:pt idx="18">
                  <c:v>353</c:v>
                </c:pt>
                <c:pt idx="19">
                  <c:v>323</c:v>
                </c:pt>
                <c:pt idx="20">
                  <c:v>297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03-4CDB-B076-62FFDA9DC90F}"/>
            </c:ext>
          </c:extLst>
        </c:ser>
        <c:ser>
          <c:idx val="1"/>
          <c:order val="1"/>
          <c:tx>
            <c:strRef>
              <c:f>Portabilidade!$C$1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Portabilidade!$A$2:$A$22</c:f>
              <c:strCache>
                <c:ptCount val="21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  <c:pt idx="20">
                  <c:v>903 - BANCO INTER S/A</c:v>
                </c:pt>
              </c:strCache>
            </c:strRef>
          </c:cat>
          <c:val>
            <c:numRef>
              <c:f>Portabilidade!$C$2:$C$22</c:f>
              <c:numCache>
                <c:formatCode>#,##0</c:formatCode>
                <c:ptCount val="21"/>
                <c:pt idx="0">
                  <c:v>31965</c:v>
                </c:pt>
                <c:pt idx="1">
                  <c:v>16981</c:v>
                </c:pt>
                <c:pt idx="2">
                  <c:v>5156</c:v>
                </c:pt>
                <c:pt idx="3">
                  <c:v>6950</c:v>
                </c:pt>
                <c:pt idx="4">
                  <c:v>2929</c:v>
                </c:pt>
                <c:pt idx="5">
                  <c:v>5629</c:v>
                </c:pt>
                <c:pt idx="6">
                  <c:v>6004</c:v>
                </c:pt>
                <c:pt idx="7">
                  <c:v>6409</c:v>
                </c:pt>
                <c:pt idx="8">
                  <c:v>3418</c:v>
                </c:pt>
                <c:pt idx="9">
                  <c:v>7428</c:v>
                </c:pt>
                <c:pt idx="10">
                  <c:v>2596</c:v>
                </c:pt>
                <c:pt idx="11">
                  <c:v>4781</c:v>
                </c:pt>
                <c:pt idx="12">
                  <c:v>2706</c:v>
                </c:pt>
                <c:pt idx="13">
                  <c:v>537</c:v>
                </c:pt>
                <c:pt idx="14">
                  <c:v>641</c:v>
                </c:pt>
                <c:pt idx="15">
                  <c:v>923</c:v>
                </c:pt>
                <c:pt idx="16">
                  <c:v>573</c:v>
                </c:pt>
                <c:pt idx="17">
                  <c:v>307</c:v>
                </c:pt>
                <c:pt idx="18">
                  <c:v>156</c:v>
                </c:pt>
                <c:pt idx="19">
                  <c:v>211</c:v>
                </c:pt>
                <c:pt idx="2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03-4CDB-B076-62FFDA9DC90F}"/>
            </c:ext>
          </c:extLst>
        </c:ser>
        <c:ser>
          <c:idx val="2"/>
          <c:order val="2"/>
          <c:tx>
            <c:strRef>
              <c:f>Portabilidade!$D$1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Portabilidade!$A$2:$A$22</c:f>
              <c:strCache>
                <c:ptCount val="21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  <c:pt idx="20">
                  <c:v>903 - BANCO INTER S/A</c:v>
                </c:pt>
              </c:strCache>
            </c:strRef>
          </c:cat>
          <c:val>
            <c:numRef>
              <c:f>Portabilidade!$D$2:$D$22</c:f>
              <c:numCache>
                <c:formatCode>#,##0</c:formatCode>
                <c:ptCount val="21"/>
                <c:pt idx="0">
                  <c:v>17597</c:v>
                </c:pt>
                <c:pt idx="1">
                  <c:v>14472</c:v>
                </c:pt>
                <c:pt idx="2">
                  <c:v>5673</c:v>
                </c:pt>
                <c:pt idx="3">
                  <c:v>6057</c:v>
                </c:pt>
                <c:pt idx="4">
                  <c:v>738</c:v>
                </c:pt>
                <c:pt idx="5">
                  <c:v>5848</c:v>
                </c:pt>
                <c:pt idx="6">
                  <c:v>9330</c:v>
                </c:pt>
                <c:pt idx="7">
                  <c:v>9625</c:v>
                </c:pt>
                <c:pt idx="8">
                  <c:v>7290</c:v>
                </c:pt>
                <c:pt idx="9">
                  <c:v>11091</c:v>
                </c:pt>
                <c:pt idx="10">
                  <c:v>6108</c:v>
                </c:pt>
                <c:pt idx="11">
                  <c:v>14298</c:v>
                </c:pt>
                <c:pt idx="12">
                  <c:v>6529</c:v>
                </c:pt>
                <c:pt idx="13">
                  <c:v>1272</c:v>
                </c:pt>
                <c:pt idx="14">
                  <c:v>607</c:v>
                </c:pt>
                <c:pt idx="15">
                  <c:v>2003</c:v>
                </c:pt>
                <c:pt idx="16">
                  <c:v>1411</c:v>
                </c:pt>
                <c:pt idx="17">
                  <c:v>558</c:v>
                </c:pt>
                <c:pt idx="18">
                  <c:v>134</c:v>
                </c:pt>
                <c:pt idx="19">
                  <c:v>92</c:v>
                </c:pt>
                <c:pt idx="20">
                  <c:v>629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03-4CDB-B076-62FFDA9DC90F}"/>
            </c:ext>
          </c:extLst>
        </c:ser>
        <c:ser>
          <c:idx val="3"/>
          <c:order val="3"/>
          <c:tx>
            <c:strRef>
              <c:f>Portabilidade!$E$1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Portabilidade!$A$2:$A$22</c:f>
              <c:strCache>
                <c:ptCount val="21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  <c:pt idx="20">
                  <c:v>903 - BANCO INTER S/A</c:v>
                </c:pt>
              </c:strCache>
            </c:strRef>
          </c:cat>
          <c:val>
            <c:numRef>
              <c:f>Portabilidade!$E$2:$E$22</c:f>
              <c:numCache>
                <c:formatCode>#,##0</c:formatCode>
                <c:ptCount val="21"/>
                <c:pt idx="0">
                  <c:v>23212</c:v>
                </c:pt>
                <c:pt idx="1">
                  <c:v>14515</c:v>
                </c:pt>
                <c:pt idx="2">
                  <c:v>9467</c:v>
                </c:pt>
                <c:pt idx="3">
                  <c:v>6219</c:v>
                </c:pt>
                <c:pt idx="4">
                  <c:v>1064</c:v>
                </c:pt>
                <c:pt idx="5">
                  <c:v>10908</c:v>
                </c:pt>
                <c:pt idx="6">
                  <c:v>15575</c:v>
                </c:pt>
                <c:pt idx="7">
                  <c:v>8586</c:v>
                </c:pt>
                <c:pt idx="8">
                  <c:v>11404</c:v>
                </c:pt>
                <c:pt idx="9">
                  <c:v>23765</c:v>
                </c:pt>
                <c:pt idx="10">
                  <c:v>7634</c:v>
                </c:pt>
                <c:pt idx="11">
                  <c:v>21359</c:v>
                </c:pt>
                <c:pt idx="12">
                  <c:v>350</c:v>
                </c:pt>
                <c:pt idx="13">
                  <c:v>626</c:v>
                </c:pt>
                <c:pt idx="14">
                  <c:v>1727</c:v>
                </c:pt>
                <c:pt idx="15">
                  <c:v>2153</c:v>
                </c:pt>
                <c:pt idx="16">
                  <c:v>1943</c:v>
                </c:pt>
                <c:pt idx="17">
                  <c:v>216</c:v>
                </c:pt>
                <c:pt idx="18">
                  <c:v>171</c:v>
                </c:pt>
                <c:pt idx="19">
                  <c:v>4</c:v>
                </c:pt>
                <c:pt idx="20">
                  <c:v>708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C03-4CDB-B076-62FFDA9DC90F}"/>
            </c:ext>
          </c:extLst>
        </c:ser>
        <c:ser>
          <c:idx val="4"/>
          <c:order val="4"/>
          <c:tx>
            <c:strRef>
              <c:f>Portabilidade!$F$1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Portabilidade!$A$2:$A$22</c:f>
              <c:strCache>
                <c:ptCount val="21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  <c:pt idx="20">
                  <c:v>903 - BANCO INTER S/A</c:v>
                </c:pt>
              </c:strCache>
            </c:strRef>
          </c:cat>
          <c:val>
            <c:numRef>
              <c:f>Portabilidade!$F$2:$F$22</c:f>
              <c:numCache>
                <c:formatCode>#,##0</c:formatCode>
                <c:ptCount val="21"/>
                <c:pt idx="0">
                  <c:v>28021</c:v>
                </c:pt>
                <c:pt idx="1">
                  <c:v>22627</c:v>
                </c:pt>
                <c:pt idx="2">
                  <c:v>17321</c:v>
                </c:pt>
                <c:pt idx="3">
                  <c:v>4737</c:v>
                </c:pt>
                <c:pt idx="4">
                  <c:v>1574</c:v>
                </c:pt>
                <c:pt idx="5">
                  <c:v>16203</c:v>
                </c:pt>
                <c:pt idx="6">
                  <c:v>35924</c:v>
                </c:pt>
                <c:pt idx="7">
                  <c:v>32087</c:v>
                </c:pt>
                <c:pt idx="8">
                  <c:v>27139</c:v>
                </c:pt>
                <c:pt idx="9">
                  <c:v>24204</c:v>
                </c:pt>
                <c:pt idx="10">
                  <c:v>5590</c:v>
                </c:pt>
                <c:pt idx="11">
                  <c:v>9909</c:v>
                </c:pt>
                <c:pt idx="12">
                  <c:v>2320</c:v>
                </c:pt>
                <c:pt idx="13">
                  <c:v>3477</c:v>
                </c:pt>
                <c:pt idx="14">
                  <c:v>2603</c:v>
                </c:pt>
                <c:pt idx="15">
                  <c:v>11515</c:v>
                </c:pt>
                <c:pt idx="16">
                  <c:v>895</c:v>
                </c:pt>
                <c:pt idx="17">
                  <c:v>324</c:v>
                </c:pt>
                <c:pt idx="18">
                  <c:v>141</c:v>
                </c:pt>
                <c:pt idx="19">
                  <c:v>173</c:v>
                </c:pt>
                <c:pt idx="20">
                  <c:v>978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C03-4CDB-B076-62FFDA9DC90F}"/>
            </c:ext>
          </c:extLst>
        </c:ser>
        <c:ser>
          <c:idx val="5"/>
          <c:order val="5"/>
          <c:tx>
            <c:strRef>
              <c:f>Portabilidade!$G$1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Portabilidade!$A$2:$A$22</c:f>
              <c:strCache>
                <c:ptCount val="21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  <c:pt idx="20">
                  <c:v>903 - BANCO INTER S/A</c:v>
                </c:pt>
              </c:strCache>
            </c:strRef>
          </c:cat>
          <c:val>
            <c:numRef>
              <c:f>Portabilidade!$G$2:$G$22</c:f>
              <c:numCache>
                <c:formatCode>#,##0</c:formatCode>
                <c:ptCount val="21"/>
                <c:pt idx="0">
                  <c:v>22353</c:v>
                </c:pt>
                <c:pt idx="1">
                  <c:v>18970</c:v>
                </c:pt>
                <c:pt idx="2">
                  <c:v>18746</c:v>
                </c:pt>
                <c:pt idx="3">
                  <c:v>4342</c:v>
                </c:pt>
                <c:pt idx="4">
                  <c:v>1642</c:v>
                </c:pt>
                <c:pt idx="5">
                  <c:v>13410</c:v>
                </c:pt>
                <c:pt idx="6">
                  <c:v>30460</c:v>
                </c:pt>
                <c:pt idx="7">
                  <c:v>34420</c:v>
                </c:pt>
                <c:pt idx="8">
                  <c:v>18490</c:v>
                </c:pt>
                <c:pt idx="9">
                  <c:v>16410</c:v>
                </c:pt>
                <c:pt idx="10">
                  <c:v>3867</c:v>
                </c:pt>
                <c:pt idx="11">
                  <c:v>10913</c:v>
                </c:pt>
                <c:pt idx="12">
                  <c:v>16847</c:v>
                </c:pt>
                <c:pt idx="13">
                  <c:v>2157</c:v>
                </c:pt>
                <c:pt idx="14">
                  <c:v>1541</c:v>
                </c:pt>
                <c:pt idx="15">
                  <c:v>15481</c:v>
                </c:pt>
                <c:pt idx="16">
                  <c:v>1088</c:v>
                </c:pt>
                <c:pt idx="17">
                  <c:v>382</c:v>
                </c:pt>
                <c:pt idx="18">
                  <c:v>154</c:v>
                </c:pt>
                <c:pt idx="19">
                  <c:v>283</c:v>
                </c:pt>
                <c:pt idx="20">
                  <c:v>1152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C03-4CDB-B076-62FFDA9DC90F}"/>
            </c:ext>
          </c:extLst>
        </c:ser>
        <c:ser>
          <c:idx val="6"/>
          <c:order val="6"/>
          <c:tx>
            <c:strRef>
              <c:f>Portabilidade!$H$1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Portabilidade!$A$2:$A$22</c:f>
              <c:strCache>
                <c:ptCount val="21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  <c:pt idx="20">
                  <c:v>903 - BANCO INTER S/A</c:v>
                </c:pt>
              </c:strCache>
            </c:strRef>
          </c:cat>
          <c:val>
            <c:numRef>
              <c:f>Portabilidade!$H$2:$H$22</c:f>
              <c:numCache>
                <c:formatCode>#,##0</c:formatCode>
                <c:ptCount val="21"/>
                <c:pt idx="0">
                  <c:v>21414</c:v>
                </c:pt>
                <c:pt idx="1">
                  <c:v>23309</c:v>
                </c:pt>
                <c:pt idx="2">
                  <c:v>20259</c:v>
                </c:pt>
                <c:pt idx="3">
                  <c:v>5079</c:v>
                </c:pt>
                <c:pt idx="4">
                  <c:v>1633</c:v>
                </c:pt>
                <c:pt idx="5">
                  <c:v>20926</c:v>
                </c:pt>
                <c:pt idx="6">
                  <c:v>31398</c:v>
                </c:pt>
                <c:pt idx="7">
                  <c:v>38308</c:v>
                </c:pt>
                <c:pt idx="8">
                  <c:v>15843</c:v>
                </c:pt>
                <c:pt idx="9">
                  <c:v>19444</c:v>
                </c:pt>
                <c:pt idx="10">
                  <c:v>5831</c:v>
                </c:pt>
                <c:pt idx="11">
                  <c:v>14952</c:v>
                </c:pt>
                <c:pt idx="12">
                  <c:v>30846</c:v>
                </c:pt>
                <c:pt idx="13">
                  <c:v>1511</c:v>
                </c:pt>
                <c:pt idx="14">
                  <c:v>1535</c:v>
                </c:pt>
                <c:pt idx="15">
                  <c:v>17283</c:v>
                </c:pt>
                <c:pt idx="16">
                  <c:v>4871</c:v>
                </c:pt>
                <c:pt idx="17">
                  <c:v>408</c:v>
                </c:pt>
                <c:pt idx="18">
                  <c:v>314</c:v>
                </c:pt>
                <c:pt idx="19">
                  <c:v>197</c:v>
                </c:pt>
                <c:pt idx="20">
                  <c:v>1058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C03-4CDB-B076-62FFDA9DC90F}"/>
            </c:ext>
          </c:extLst>
        </c:ser>
        <c:ser>
          <c:idx val="7"/>
          <c:order val="7"/>
          <c:tx>
            <c:strRef>
              <c:f>Portabilidade!$I$1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Portabilidade!$A$2:$A$22</c:f>
              <c:strCache>
                <c:ptCount val="21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  <c:pt idx="20">
                  <c:v>903 - BANCO INTER S/A</c:v>
                </c:pt>
              </c:strCache>
            </c:strRef>
          </c:cat>
          <c:val>
            <c:numRef>
              <c:f>Portabilidade!$I$2:$I$22</c:f>
              <c:numCache>
                <c:formatCode>#,##0</c:formatCode>
                <c:ptCount val="21"/>
                <c:pt idx="0">
                  <c:v>31940</c:v>
                </c:pt>
                <c:pt idx="1">
                  <c:v>34094</c:v>
                </c:pt>
                <c:pt idx="2">
                  <c:v>31478</c:v>
                </c:pt>
                <c:pt idx="3">
                  <c:v>7497</c:v>
                </c:pt>
                <c:pt idx="4">
                  <c:v>4701</c:v>
                </c:pt>
                <c:pt idx="5">
                  <c:v>24003</c:v>
                </c:pt>
                <c:pt idx="6">
                  <c:v>36049</c:v>
                </c:pt>
                <c:pt idx="7">
                  <c:v>52850</c:v>
                </c:pt>
                <c:pt idx="8">
                  <c:v>21714</c:v>
                </c:pt>
                <c:pt idx="9">
                  <c:v>21175</c:v>
                </c:pt>
                <c:pt idx="10">
                  <c:v>0</c:v>
                </c:pt>
                <c:pt idx="11">
                  <c:v>18328</c:v>
                </c:pt>
                <c:pt idx="12">
                  <c:v>29875</c:v>
                </c:pt>
                <c:pt idx="13">
                  <c:v>73283</c:v>
                </c:pt>
                <c:pt idx="14">
                  <c:v>1729</c:v>
                </c:pt>
                <c:pt idx="15">
                  <c:v>0</c:v>
                </c:pt>
                <c:pt idx="16">
                  <c:v>35197</c:v>
                </c:pt>
                <c:pt idx="17">
                  <c:v>411</c:v>
                </c:pt>
                <c:pt idx="18">
                  <c:v>219</c:v>
                </c:pt>
                <c:pt idx="19">
                  <c:v>284</c:v>
                </c:pt>
                <c:pt idx="20">
                  <c:v>1123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C03-4CDB-B076-62FFDA9DC90F}"/>
            </c:ext>
          </c:extLst>
        </c:ser>
        <c:ser>
          <c:idx val="8"/>
          <c:order val="8"/>
          <c:tx>
            <c:strRef>
              <c:f>Portabilidade!$J$1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Portabilidade!$A$2:$A$22</c:f>
              <c:strCache>
                <c:ptCount val="21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  <c:pt idx="20">
                  <c:v>903 - BANCO INTER S/A</c:v>
                </c:pt>
              </c:strCache>
            </c:strRef>
          </c:cat>
          <c:val>
            <c:numRef>
              <c:f>Portabilidade!$J$2:$J$22</c:f>
              <c:numCache>
                <c:formatCode>#,##0</c:formatCode>
                <c:ptCount val="21"/>
                <c:pt idx="0">
                  <c:v>24565</c:v>
                </c:pt>
                <c:pt idx="1">
                  <c:v>31491</c:v>
                </c:pt>
                <c:pt idx="2">
                  <c:v>38128</c:v>
                </c:pt>
                <c:pt idx="3">
                  <c:v>6423</c:v>
                </c:pt>
                <c:pt idx="4">
                  <c:v>4286</c:v>
                </c:pt>
                <c:pt idx="5">
                  <c:v>17986</c:v>
                </c:pt>
                <c:pt idx="6">
                  <c:v>30154</c:v>
                </c:pt>
                <c:pt idx="7">
                  <c:v>42218</c:v>
                </c:pt>
                <c:pt idx="8">
                  <c:v>18324</c:v>
                </c:pt>
                <c:pt idx="9">
                  <c:v>16965</c:v>
                </c:pt>
                <c:pt idx="10">
                  <c:v>18447</c:v>
                </c:pt>
                <c:pt idx="11">
                  <c:v>12427</c:v>
                </c:pt>
                <c:pt idx="12">
                  <c:v>16717</c:v>
                </c:pt>
                <c:pt idx="13">
                  <c:v>1095</c:v>
                </c:pt>
                <c:pt idx="14">
                  <c:v>1412</c:v>
                </c:pt>
                <c:pt idx="15">
                  <c:v>34308</c:v>
                </c:pt>
                <c:pt idx="16">
                  <c:v>67260</c:v>
                </c:pt>
                <c:pt idx="17">
                  <c:v>541</c:v>
                </c:pt>
                <c:pt idx="18">
                  <c:v>144</c:v>
                </c:pt>
                <c:pt idx="19">
                  <c:v>541</c:v>
                </c:pt>
                <c:pt idx="20">
                  <c:v>1210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C03-4CDB-B076-62FFDA9DC90F}"/>
            </c:ext>
          </c:extLst>
        </c:ser>
        <c:ser>
          <c:idx val="9"/>
          <c:order val="9"/>
          <c:tx>
            <c:strRef>
              <c:f>Portabilidade!$K$1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Portabilidade!$A$2:$A$22</c:f>
              <c:strCache>
                <c:ptCount val="21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  <c:pt idx="20">
                  <c:v>903 - BANCO INTER S/A</c:v>
                </c:pt>
              </c:strCache>
            </c:strRef>
          </c:cat>
          <c:val>
            <c:numRef>
              <c:f>Portabilidade!$K$2:$K$22</c:f>
              <c:numCache>
                <c:formatCode>#,##0</c:formatCode>
                <c:ptCount val="21"/>
                <c:pt idx="0">
                  <c:v>27226</c:v>
                </c:pt>
                <c:pt idx="1">
                  <c:v>32452</c:v>
                </c:pt>
                <c:pt idx="2">
                  <c:v>56176</c:v>
                </c:pt>
                <c:pt idx="3">
                  <c:v>4615</c:v>
                </c:pt>
                <c:pt idx="4">
                  <c:v>3235</c:v>
                </c:pt>
                <c:pt idx="5">
                  <c:v>18897</c:v>
                </c:pt>
                <c:pt idx="6">
                  <c:v>34608</c:v>
                </c:pt>
                <c:pt idx="7">
                  <c:v>33612</c:v>
                </c:pt>
                <c:pt idx="8">
                  <c:v>18659</c:v>
                </c:pt>
                <c:pt idx="9">
                  <c:v>17156</c:v>
                </c:pt>
                <c:pt idx="10">
                  <c:v>25230</c:v>
                </c:pt>
                <c:pt idx="11">
                  <c:v>10228</c:v>
                </c:pt>
                <c:pt idx="12">
                  <c:v>15926</c:v>
                </c:pt>
                <c:pt idx="13">
                  <c:v>1336</c:v>
                </c:pt>
                <c:pt idx="14">
                  <c:v>997</c:v>
                </c:pt>
                <c:pt idx="15">
                  <c:v>40367</c:v>
                </c:pt>
                <c:pt idx="16">
                  <c:v>38807</c:v>
                </c:pt>
                <c:pt idx="17">
                  <c:v>650</c:v>
                </c:pt>
                <c:pt idx="18">
                  <c:v>91</c:v>
                </c:pt>
                <c:pt idx="19">
                  <c:v>730</c:v>
                </c:pt>
                <c:pt idx="20">
                  <c:v>1240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C03-4CDB-B076-62FFDA9DC90F}"/>
            </c:ext>
          </c:extLst>
        </c:ser>
        <c:ser>
          <c:idx val="10"/>
          <c:order val="10"/>
          <c:tx>
            <c:strRef>
              <c:f>Portabilidade!$L$1</c:f>
              <c:strCache>
                <c:ptCount val="1"/>
                <c:pt idx="0">
                  <c:v>nov/23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Portabilidade!$A$2:$A$22</c:f>
              <c:strCache>
                <c:ptCount val="21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  <c:pt idx="20">
                  <c:v>903 - BANCO INTER S/A</c:v>
                </c:pt>
              </c:strCache>
            </c:strRef>
          </c:cat>
          <c:val>
            <c:numRef>
              <c:f>Portabilidade!$L$2:$L$22</c:f>
              <c:numCache>
                <c:formatCode>#,##0</c:formatCode>
                <c:ptCount val="21"/>
                <c:pt idx="0">
                  <c:v>27858</c:v>
                </c:pt>
                <c:pt idx="1">
                  <c:v>26490</c:v>
                </c:pt>
                <c:pt idx="2">
                  <c:v>42441</c:v>
                </c:pt>
                <c:pt idx="3">
                  <c:v>3608</c:v>
                </c:pt>
                <c:pt idx="4">
                  <c:v>2426</c:v>
                </c:pt>
                <c:pt idx="5">
                  <c:v>22184</c:v>
                </c:pt>
                <c:pt idx="6">
                  <c:v>32771</c:v>
                </c:pt>
                <c:pt idx="7">
                  <c:v>28452</c:v>
                </c:pt>
                <c:pt idx="8">
                  <c:v>20709</c:v>
                </c:pt>
                <c:pt idx="9">
                  <c:v>16876</c:v>
                </c:pt>
                <c:pt idx="10">
                  <c:v>26207</c:v>
                </c:pt>
                <c:pt idx="11">
                  <c:v>9244</c:v>
                </c:pt>
                <c:pt idx="12">
                  <c:v>6465</c:v>
                </c:pt>
                <c:pt idx="13">
                  <c:v>3085</c:v>
                </c:pt>
                <c:pt idx="14">
                  <c:v>776</c:v>
                </c:pt>
                <c:pt idx="15">
                  <c:v>41482</c:v>
                </c:pt>
                <c:pt idx="16">
                  <c:v>2159</c:v>
                </c:pt>
                <c:pt idx="17">
                  <c:v>385</c:v>
                </c:pt>
                <c:pt idx="18">
                  <c:v>238</c:v>
                </c:pt>
                <c:pt idx="19">
                  <c:v>1727</c:v>
                </c:pt>
                <c:pt idx="20">
                  <c:v>1237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C03-4CDB-B076-62FFDA9DC90F}"/>
            </c:ext>
          </c:extLst>
        </c:ser>
        <c:ser>
          <c:idx val="11"/>
          <c:order val="11"/>
          <c:tx>
            <c:strRef>
              <c:f>Portabilidade!$M$1</c:f>
              <c:strCache>
                <c:ptCount val="1"/>
                <c:pt idx="0">
                  <c:v>dez/23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Portabilidade!$A$2:$A$22</c:f>
              <c:strCache>
                <c:ptCount val="21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  <c:pt idx="20">
                  <c:v>903 - BANCO INTER S/A</c:v>
                </c:pt>
              </c:strCache>
            </c:strRef>
          </c:cat>
          <c:val>
            <c:numRef>
              <c:f>Portabilidade!$M$2:$M$22</c:f>
              <c:numCache>
                <c:formatCode>#,##0</c:formatCode>
                <c:ptCount val="21"/>
                <c:pt idx="0">
                  <c:v>42847</c:v>
                </c:pt>
                <c:pt idx="1">
                  <c:v>24512</c:v>
                </c:pt>
                <c:pt idx="2">
                  <c:v>30541</c:v>
                </c:pt>
                <c:pt idx="3">
                  <c:v>3578</c:v>
                </c:pt>
                <c:pt idx="4">
                  <c:v>12354</c:v>
                </c:pt>
                <c:pt idx="5">
                  <c:v>18770</c:v>
                </c:pt>
                <c:pt idx="6">
                  <c:v>23181</c:v>
                </c:pt>
                <c:pt idx="7">
                  <c:v>29204</c:v>
                </c:pt>
                <c:pt idx="8">
                  <c:v>25960</c:v>
                </c:pt>
                <c:pt idx="9">
                  <c:v>11519</c:v>
                </c:pt>
                <c:pt idx="10">
                  <c:v>13452</c:v>
                </c:pt>
                <c:pt idx="11">
                  <c:v>8279</c:v>
                </c:pt>
                <c:pt idx="12">
                  <c:v>3844</c:v>
                </c:pt>
                <c:pt idx="13">
                  <c:v>2948</c:v>
                </c:pt>
                <c:pt idx="14">
                  <c:v>700</c:v>
                </c:pt>
                <c:pt idx="15">
                  <c:v>54240</c:v>
                </c:pt>
                <c:pt idx="16">
                  <c:v>2127</c:v>
                </c:pt>
                <c:pt idx="17">
                  <c:v>512</c:v>
                </c:pt>
                <c:pt idx="18">
                  <c:v>306</c:v>
                </c:pt>
                <c:pt idx="19">
                  <c:v>6250</c:v>
                </c:pt>
                <c:pt idx="20">
                  <c:v>1008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6C03-4CDB-B076-62FFDA9DC9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4155520"/>
        <c:axId val="826589008"/>
      </c:barChart>
      <c:catAx>
        <c:axId val="824155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589008"/>
        <c:crosses val="autoZero"/>
        <c:auto val="1"/>
        <c:lblAlgn val="ctr"/>
        <c:lblOffset val="100"/>
        <c:noMultiLvlLbl val="1"/>
      </c:catAx>
      <c:valAx>
        <c:axId val="826589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415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1.5968063872255488E-2"/>
                  <c:y val="-6.94444444444445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2F7-4B25-8D69-65C922D2A207}"/>
                </c:ext>
              </c:extLst>
            </c:dLbl>
            <c:dLbl>
              <c:idx val="1"/>
              <c:layout>
                <c:manualLayout>
                  <c:x val="4.8790742641513747E-17"/>
                  <c:y val="4.6296296296296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2F7-4B25-8D69-65C922D2A207}"/>
                </c:ext>
              </c:extLst>
            </c:dLbl>
            <c:dLbl>
              <c:idx val="2"/>
              <c:layout>
                <c:manualLayout>
                  <c:x val="1.5968063872255439E-2"/>
                  <c:y val="9.25925925925917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2F7-4B25-8D69-65C922D2A207}"/>
                </c:ext>
              </c:extLst>
            </c:dLbl>
            <c:dLbl>
              <c:idx val="3"/>
              <c:layout>
                <c:manualLayout>
                  <c:x val="1.596806387225548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2F7-4B25-8D69-65C922D2A207}"/>
                </c:ext>
              </c:extLst>
            </c:dLbl>
            <c:dLbl>
              <c:idx val="4"/>
              <c:layout>
                <c:manualLayout>
                  <c:x val="-5.3225831800964999E-3"/>
                  <c:y val="-6.01851851851852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4823685961410498E-2"/>
                      <c:h val="6.937518226888306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82F7-4B25-8D69-65C922D2A207}"/>
                </c:ext>
              </c:extLst>
            </c:dLbl>
            <c:dLbl>
              <c:idx val="5"/>
              <c:layout>
                <c:manualLayout>
                  <c:x val="0"/>
                  <c:y val="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2F7-4B25-8D69-65C922D2A207}"/>
                </c:ext>
              </c:extLst>
            </c:dLbl>
            <c:dLbl>
              <c:idx val="6"/>
              <c:layout>
                <c:manualLayout>
                  <c:x val="1.3306719893546143E-2"/>
                  <c:y val="9.25925925925925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2F7-4B25-8D69-65C922D2A207}"/>
                </c:ext>
              </c:extLst>
            </c:dLbl>
            <c:dLbl>
              <c:idx val="8"/>
              <c:layout>
                <c:manualLayout>
                  <c:x val="-7.1856287425149795E-2"/>
                  <c:y val="4.62962962962962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2F7-4B25-8D69-65C922D2A207}"/>
                </c:ext>
              </c:extLst>
            </c:dLbl>
            <c:dLbl>
              <c:idx val="9"/>
              <c:layout>
                <c:manualLayout>
                  <c:x val="1.5968063872255391E-2"/>
                  <c:y val="-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2F7-4B25-8D69-65C922D2A207}"/>
                </c:ext>
              </c:extLst>
            </c:dLbl>
            <c:dLbl>
              <c:idx val="10"/>
              <c:layout>
                <c:manualLayout>
                  <c:x val="2.6613439787092482E-3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2F7-4B25-8D69-65C922D2A207}"/>
                </c:ext>
              </c:extLst>
            </c:dLbl>
            <c:dLbl>
              <c:idx val="11"/>
              <c:layout>
                <c:manualLayout>
                  <c:x val="0"/>
                  <c:y val="6.94444444444444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2F7-4B25-8D69-65C922D2A2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Portabilidade!$B$72:$M$72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Portabilidade!$B$73:$M$73</c:f>
              <c:numCache>
                <c:formatCode>#,##0</c:formatCode>
                <c:ptCount val="12"/>
                <c:pt idx="0">
                  <c:v>113646</c:v>
                </c:pt>
                <c:pt idx="1">
                  <c:v>106650</c:v>
                </c:pt>
                <c:pt idx="2">
                  <c:v>121362</c:v>
                </c:pt>
                <c:pt idx="3">
                  <c:v>161606</c:v>
                </c:pt>
                <c:pt idx="4">
                  <c:v>247762</c:v>
                </c:pt>
                <c:pt idx="5">
                  <c:v>233108</c:v>
                </c:pt>
                <c:pt idx="6">
                  <c:v>276419</c:v>
                </c:pt>
                <c:pt idx="7">
                  <c:v>425950</c:v>
                </c:pt>
                <c:pt idx="8">
                  <c:v>384642</c:v>
                </c:pt>
                <c:pt idx="9">
                  <c:v>382238</c:v>
                </c:pt>
                <c:pt idx="10">
                  <c:v>316820</c:v>
                </c:pt>
                <c:pt idx="11">
                  <c:v>316132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82F7-4B25-8D69-65C922D2A2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6684784"/>
        <c:axId val="826892848"/>
      </c:lineChart>
      <c:dateAx>
        <c:axId val="76668478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892848"/>
        <c:crosses val="autoZero"/>
        <c:auto val="1"/>
        <c:lblOffset val="100"/>
        <c:baseTimeUnit val="months"/>
      </c:dateAx>
      <c:valAx>
        <c:axId val="826892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6684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Refin!$B$1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Refin!$B$2:$B$21</c:f>
              <c:numCache>
                <c:formatCode>#,##0</c:formatCode>
                <c:ptCount val="20"/>
                <c:pt idx="0">
                  <c:v>76777</c:v>
                </c:pt>
                <c:pt idx="1">
                  <c:v>70670</c:v>
                </c:pt>
                <c:pt idx="2">
                  <c:v>47933</c:v>
                </c:pt>
                <c:pt idx="3">
                  <c:v>47846</c:v>
                </c:pt>
                <c:pt idx="4">
                  <c:v>25030</c:v>
                </c:pt>
                <c:pt idx="5">
                  <c:v>23559</c:v>
                </c:pt>
                <c:pt idx="6">
                  <c:v>23403</c:v>
                </c:pt>
                <c:pt idx="7">
                  <c:v>18165</c:v>
                </c:pt>
                <c:pt idx="8">
                  <c:v>18165</c:v>
                </c:pt>
                <c:pt idx="9">
                  <c:v>12069</c:v>
                </c:pt>
                <c:pt idx="10">
                  <c:v>6620</c:v>
                </c:pt>
                <c:pt idx="11">
                  <c:v>8724</c:v>
                </c:pt>
                <c:pt idx="12">
                  <c:v>8432</c:v>
                </c:pt>
                <c:pt idx="13">
                  <c:v>5055</c:v>
                </c:pt>
                <c:pt idx="14">
                  <c:v>4726</c:v>
                </c:pt>
                <c:pt idx="15">
                  <c:v>4244</c:v>
                </c:pt>
                <c:pt idx="16">
                  <c:v>3046</c:v>
                </c:pt>
                <c:pt idx="17">
                  <c:v>1776</c:v>
                </c:pt>
                <c:pt idx="18">
                  <c:v>1208</c:v>
                </c:pt>
                <c:pt idx="19">
                  <c:v>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26-4E72-A317-3A50804257B7}"/>
            </c:ext>
          </c:extLst>
        </c:ser>
        <c:ser>
          <c:idx val="1"/>
          <c:order val="1"/>
          <c:tx>
            <c:strRef>
              <c:f>Refin!$C$1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Refin!$C$2:$C$21</c:f>
              <c:numCache>
                <c:formatCode>#,##0</c:formatCode>
                <c:ptCount val="20"/>
                <c:pt idx="0">
                  <c:v>83543</c:v>
                </c:pt>
                <c:pt idx="1">
                  <c:v>54191</c:v>
                </c:pt>
                <c:pt idx="2">
                  <c:v>34881</c:v>
                </c:pt>
                <c:pt idx="3">
                  <c:v>34211</c:v>
                </c:pt>
                <c:pt idx="4">
                  <c:v>16424</c:v>
                </c:pt>
                <c:pt idx="5">
                  <c:v>19504</c:v>
                </c:pt>
                <c:pt idx="6">
                  <c:v>22615</c:v>
                </c:pt>
                <c:pt idx="7">
                  <c:v>12888</c:v>
                </c:pt>
                <c:pt idx="8">
                  <c:v>56167</c:v>
                </c:pt>
                <c:pt idx="9">
                  <c:v>26153</c:v>
                </c:pt>
                <c:pt idx="10">
                  <c:v>6389</c:v>
                </c:pt>
                <c:pt idx="11">
                  <c:v>10171</c:v>
                </c:pt>
                <c:pt idx="12">
                  <c:v>12215</c:v>
                </c:pt>
                <c:pt idx="13">
                  <c:v>9739</c:v>
                </c:pt>
                <c:pt idx="14">
                  <c:v>3585</c:v>
                </c:pt>
                <c:pt idx="15">
                  <c:v>2094</c:v>
                </c:pt>
                <c:pt idx="16">
                  <c:v>3848</c:v>
                </c:pt>
                <c:pt idx="17">
                  <c:v>2175</c:v>
                </c:pt>
                <c:pt idx="18">
                  <c:v>1688</c:v>
                </c:pt>
                <c:pt idx="1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26-4E72-A317-3A50804257B7}"/>
            </c:ext>
          </c:extLst>
        </c:ser>
        <c:ser>
          <c:idx val="2"/>
          <c:order val="2"/>
          <c:tx>
            <c:strRef>
              <c:f>Refin!$D$1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Refin!$D$2:$D$21</c:f>
              <c:numCache>
                <c:formatCode>#,##0</c:formatCode>
                <c:ptCount val="20"/>
                <c:pt idx="0">
                  <c:v>48910</c:v>
                </c:pt>
                <c:pt idx="1">
                  <c:v>37359</c:v>
                </c:pt>
                <c:pt idx="2">
                  <c:v>25842</c:v>
                </c:pt>
                <c:pt idx="3">
                  <c:v>23000</c:v>
                </c:pt>
                <c:pt idx="4">
                  <c:v>9827</c:v>
                </c:pt>
                <c:pt idx="5">
                  <c:v>11674</c:v>
                </c:pt>
                <c:pt idx="6">
                  <c:v>17426</c:v>
                </c:pt>
                <c:pt idx="7">
                  <c:v>6786</c:v>
                </c:pt>
                <c:pt idx="8">
                  <c:v>33413</c:v>
                </c:pt>
                <c:pt idx="9">
                  <c:v>20312</c:v>
                </c:pt>
                <c:pt idx="10">
                  <c:v>8977</c:v>
                </c:pt>
                <c:pt idx="11">
                  <c:v>7231</c:v>
                </c:pt>
                <c:pt idx="12">
                  <c:v>13414</c:v>
                </c:pt>
                <c:pt idx="13">
                  <c:v>11839</c:v>
                </c:pt>
                <c:pt idx="14">
                  <c:v>3862</c:v>
                </c:pt>
                <c:pt idx="15">
                  <c:v>702</c:v>
                </c:pt>
                <c:pt idx="16">
                  <c:v>1577</c:v>
                </c:pt>
                <c:pt idx="17">
                  <c:v>3329</c:v>
                </c:pt>
                <c:pt idx="18">
                  <c:v>3307</c:v>
                </c:pt>
                <c:pt idx="19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26-4E72-A317-3A50804257B7}"/>
            </c:ext>
          </c:extLst>
        </c:ser>
        <c:ser>
          <c:idx val="3"/>
          <c:order val="3"/>
          <c:tx>
            <c:strRef>
              <c:f>Refin!$E$1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Refin!$E$2:$E$21</c:f>
              <c:numCache>
                <c:formatCode>#,##0</c:formatCode>
                <c:ptCount val="20"/>
                <c:pt idx="0">
                  <c:v>110625</c:v>
                </c:pt>
                <c:pt idx="1">
                  <c:v>34742</c:v>
                </c:pt>
                <c:pt idx="2">
                  <c:v>61228</c:v>
                </c:pt>
                <c:pt idx="3">
                  <c:v>32142</c:v>
                </c:pt>
                <c:pt idx="4">
                  <c:v>18762</c:v>
                </c:pt>
                <c:pt idx="5">
                  <c:v>3429</c:v>
                </c:pt>
                <c:pt idx="6">
                  <c:v>36775</c:v>
                </c:pt>
                <c:pt idx="7">
                  <c:v>13339</c:v>
                </c:pt>
                <c:pt idx="8">
                  <c:v>40588</c:v>
                </c:pt>
                <c:pt idx="9">
                  <c:v>17722</c:v>
                </c:pt>
                <c:pt idx="10">
                  <c:v>13327</c:v>
                </c:pt>
                <c:pt idx="11">
                  <c:v>5563</c:v>
                </c:pt>
                <c:pt idx="12">
                  <c:v>23396</c:v>
                </c:pt>
                <c:pt idx="13">
                  <c:v>13394</c:v>
                </c:pt>
                <c:pt idx="14">
                  <c:v>6681</c:v>
                </c:pt>
                <c:pt idx="15">
                  <c:v>20</c:v>
                </c:pt>
                <c:pt idx="16">
                  <c:v>539</c:v>
                </c:pt>
                <c:pt idx="17">
                  <c:v>2787</c:v>
                </c:pt>
                <c:pt idx="18">
                  <c:v>4833</c:v>
                </c:pt>
                <c:pt idx="19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926-4E72-A317-3A50804257B7}"/>
            </c:ext>
          </c:extLst>
        </c:ser>
        <c:ser>
          <c:idx val="4"/>
          <c:order val="4"/>
          <c:tx>
            <c:strRef>
              <c:f>Refin!$F$1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Refin!$F$2:$F$21</c:f>
              <c:numCache>
                <c:formatCode>#,##0</c:formatCode>
                <c:ptCount val="20"/>
                <c:pt idx="0">
                  <c:v>113502</c:v>
                </c:pt>
                <c:pt idx="1">
                  <c:v>62253</c:v>
                </c:pt>
                <c:pt idx="2">
                  <c:v>54776</c:v>
                </c:pt>
                <c:pt idx="3">
                  <c:v>31539</c:v>
                </c:pt>
                <c:pt idx="4">
                  <c:v>49594</c:v>
                </c:pt>
                <c:pt idx="5">
                  <c:v>9232</c:v>
                </c:pt>
                <c:pt idx="6">
                  <c:v>57255</c:v>
                </c:pt>
                <c:pt idx="7">
                  <c:v>11879</c:v>
                </c:pt>
                <c:pt idx="8">
                  <c:v>90234</c:v>
                </c:pt>
                <c:pt idx="9">
                  <c:v>20124</c:v>
                </c:pt>
                <c:pt idx="10">
                  <c:v>9838</c:v>
                </c:pt>
                <c:pt idx="11">
                  <c:v>6129</c:v>
                </c:pt>
                <c:pt idx="12">
                  <c:v>52117</c:v>
                </c:pt>
                <c:pt idx="13">
                  <c:v>34775</c:v>
                </c:pt>
                <c:pt idx="14">
                  <c:v>7059</c:v>
                </c:pt>
                <c:pt idx="15">
                  <c:v>0</c:v>
                </c:pt>
                <c:pt idx="16">
                  <c:v>954</c:v>
                </c:pt>
                <c:pt idx="17">
                  <c:v>13619</c:v>
                </c:pt>
                <c:pt idx="18">
                  <c:v>4733</c:v>
                </c:pt>
                <c:pt idx="19">
                  <c:v>108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26-4E72-A317-3A50804257B7}"/>
            </c:ext>
          </c:extLst>
        </c:ser>
        <c:ser>
          <c:idx val="5"/>
          <c:order val="5"/>
          <c:tx>
            <c:strRef>
              <c:f>Refin!$G$1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Refin!$G$2:$G$21</c:f>
              <c:numCache>
                <c:formatCode>#,##0</c:formatCode>
                <c:ptCount val="20"/>
                <c:pt idx="0">
                  <c:v>85658</c:v>
                </c:pt>
                <c:pt idx="1">
                  <c:v>71908</c:v>
                </c:pt>
                <c:pt idx="2">
                  <c:v>40839</c:v>
                </c:pt>
                <c:pt idx="3">
                  <c:v>26207</c:v>
                </c:pt>
                <c:pt idx="4">
                  <c:v>32010</c:v>
                </c:pt>
                <c:pt idx="5">
                  <c:v>10121</c:v>
                </c:pt>
                <c:pt idx="6">
                  <c:v>44361</c:v>
                </c:pt>
                <c:pt idx="7">
                  <c:v>20393</c:v>
                </c:pt>
                <c:pt idx="8">
                  <c:v>72512</c:v>
                </c:pt>
                <c:pt idx="9">
                  <c:v>23690</c:v>
                </c:pt>
                <c:pt idx="10">
                  <c:v>8885</c:v>
                </c:pt>
                <c:pt idx="11">
                  <c:v>10700</c:v>
                </c:pt>
                <c:pt idx="12">
                  <c:v>43384</c:v>
                </c:pt>
                <c:pt idx="13">
                  <c:v>34443</c:v>
                </c:pt>
                <c:pt idx="14">
                  <c:v>6306</c:v>
                </c:pt>
                <c:pt idx="15">
                  <c:v>0</c:v>
                </c:pt>
                <c:pt idx="16">
                  <c:v>648</c:v>
                </c:pt>
                <c:pt idx="17">
                  <c:v>16996</c:v>
                </c:pt>
                <c:pt idx="18">
                  <c:v>3266</c:v>
                </c:pt>
                <c:pt idx="19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926-4E72-A317-3A50804257B7}"/>
            </c:ext>
          </c:extLst>
        </c:ser>
        <c:ser>
          <c:idx val="6"/>
          <c:order val="6"/>
          <c:tx>
            <c:strRef>
              <c:f>Refin!$H$1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Refin!$H$2:$H$21</c:f>
              <c:numCache>
                <c:formatCode>#,##0</c:formatCode>
                <c:ptCount val="20"/>
                <c:pt idx="0">
                  <c:v>96182</c:v>
                </c:pt>
                <c:pt idx="1">
                  <c:v>52923</c:v>
                </c:pt>
                <c:pt idx="2">
                  <c:v>46156</c:v>
                </c:pt>
                <c:pt idx="3">
                  <c:v>27659</c:v>
                </c:pt>
                <c:pt idx="4">
                  <c:v>36889</c:v>
                </c:pt>
                <c:pt idx="5">
                  <c:v>9458</c:v>
                </c:pt>
                <c:pt idx="6">
                  <c:v>62230</c:v>
                </c:pt>
                <c:pt idx="7">
                  <c:v>14089</c:v>
                </c:pt>
                <c:pt idx="8">
                  <c:v>63889</c:v>
                </c:pt>
                <c:pt idx="9">
                  <c:v>26753</c:v>
                </c:pt>
                <c:pt idx="10">
                  <c:v>13908</c:v>
                </c:pt>
                <c:pt idx="11">
                  <c:v>9908</c:v>
                </c:pt>
                <c:pt idx="12">
                  <c:v>42902</c:v>
                </c:pt>
                <c:pt idx="13">
                  <c:v>38858</c:v>
                </c:pt>
                <c:pt idx="14">
                  <c:v>6556</c:v>
                </c:pt>
                <c:pt idx="15">
                  <c:v>0</c:v>
                </c:pt>
                <c:pt idx="16">
                  <c:v>727</c:v>
                </c:pt>
                <c:pt idx="17">
                  <c:v>19358</c:v>
                </c:pt>
                <c:pt idx="18">
                  <c:v>3593</c:v>
                </c:pt>
                <c:pt idx="19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926-4E72-A317-3A50804257B7}"/>
            </c:ext>
          </c:extLst>
        </c:ser>
        <c:ser>
          <c:idx val="7"/>
          <c:order val="7"/>
          <c:tx>
            <c:strRef>
              <c:f>Refin!$I$1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Refin!$I$2:$I$21</c:f>
              <c:numCache>
                <c:formatCode>#,##0</c:formatCode>
                <c:ptCount val="20"/>
                <c:pt idx="0">
                  <c:v>126437</c:v>
                </c:pt>
                <c:pt idx="1">
                  <c:v>66833</c:v>
                </c:pt>
                <c:pt idx="2">
                  <c:v>70922</c:v>
                </c:pt>
                <c:pt idx="3">
                  <c:v>38845</c:v>
                </c:pt>
                <c:pt idx="4">
                  <c:v>42570</c:v>
                </c:pt>
                <c:pt idx="5">
                  <c:v>23531</c:v>
                </c:pt>
                <c:pt idx="6">
                  <c:v>74113</c:v>
                </c:pt>
                <c:pt idx="7">
                  <c:v>33879</c:v>
                </c:pt>
                <c:pt idx="8">
                  <c:v>79422</c:v>
                </c:pt>
                <c:pt idx="9">
                  <c:v>35480</c:v>
                </c:pt>
                <c:pt idx="10">
                  <c:v>86913</c:v>
                </c:pt>
                <c:pt idx="11">
                  <c:v>35579</c:v>
                </c:pt>
                <c:pt idx="12">
                  <c:v>47852</c:v>
                </c:pt>
                <c:pt idx="13">
                  <c:v>54963</c:v>
                </c:pt>
                <c:pt idx="14">
                  <c:v>6230</c:v>
                </c:pt>
                <c:pt idx="15">
                  <c:v>0</c:v>
                </c:pt>
                <c:pt idx="16">
                  <c:v>1012</c:v>
                </c:pt>
                <c:pt idx="17">
                  <c:v>4</c:v>
                </c:pt>
                <c:pt idx="18">
                  <c:v>11</c:v>
                </c:pt>
                <c:pt idx="19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926-4E72-A317-3A50804257B7}"/>
            </c:ext>
          </c:extLst>
        </c:ser>
        <c:ser>
          <c:idx val="8"/>
          <c:order val="8"/>
          <c:tx>
            <c:strRef>
              <c:f>Refin!$J$1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Refin!$J$2:$J$21</c:f>
              <c:numCache>
                <c:formatCode>#,##0</c:formatCode>
                <c:ptCount val="20"/>
                <c:pt idx="0">
                  <c:v>91964</c:v>
                </c:pt>
                <c:pt idx="1">
                  <c:v>66650</c:v>
                </c:pt>
                <c:pt idx="2">
                  <c:v>70436</c:v>
                </c:pt>
                <c:pt idx="3">
                  <c:v>36564</c:v>
                </c:pt>
                <c:pt idx="4">
                  <c:v>35655</c:v>
                </c:pt>
                <c:pt idx="5">
                  <c:v>22454</c:v>
                </c:pt>
                <c:pt idx="6">
                  <c:v>55276</c:v>
                </c:pt>
                <c:pt idx="7">
                  <c:v>35958</c:v>
                </c:pt>
                <c:pt idx="8">
                  <c:v>75337</c:v>
                </c:pt>
                <c:pt idx="9">
                  <c:v>29307</c:v>
                </c:pt>
                <c:pt idx="10">
                  <c:v>17747</c:v>
                </c:pt>
                <c:pt idx="11">
                  <c:v>66111</c:v>
                </c:pt>
                <c:pt idx="12">
                  <c:v>38659</c:v>
                </c:pt>
                <c:pt idx="13">
                  <c:v>43998</c:v>
                </c:pt>
                <c:pt idx="14">
                  <c:v>4119</c:v>
                </c:pt>
                <c:pt idx="15">
                  <c:v>0</c:v>
                </c:pt>
                <c:pt idx="16">
                  <c:v>844</c:v>
                </c:pt>
                <c:pt idx="17">
                  <c:v>36075</c:v>
                </c:pt>
                <c:pt idx="18">
                  <c:v>12721</c:v>
                </c:pt>
                <c:pt idx="19">
                  <c:v>3481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926-4E72-A317-3A50804257B7}"/>
            </c:ext>
          </c:extLst>
        </c:ser>
        <c:ser>
          <c:idx val="9"/>
          <c:order val="9"/>
          <c:tx>
            <c:strRef>
              <c:f>Refin!$K$1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Refin!$K$2:$K$21</c:f>
              <c:numCache>
                <c:formatCode>#,##0</c:formatCode>
                <c:ptCount val="20"/>
                <c:pt idx="0">
                  <c:v>119363</c:v>
                </c:pt>
                <c:pt idx="1">
                  <c:v>67673</c:v>
                </c:pt>
                <c:pt idx="2">
                  <c:v>84096</c:v>
                </c:pt>
                <c:pt idx="3">
                  <c:v>39900</c:v>
                </c:pt>
                <c:pt idx="4">
                  <c:v>47200</c:v>
                </c:pt>
                <c:pt idx="5">
                  <c:v>23445</c:v>
                </c:pt>
                <c:pt idx="6">
                  <c:v>52880</c:v>
                </c:pt>
                <c:pt idx="7">
                  <c:v>50917</c:v>
                </c:pt>
                <c:pt idx="8">
                  <c:v>88928</c:v>
                </c:pt>
                <c:pt idx="9">
                  <c:v>30604</c:v>
                </c:pt>
                <c:pt idx="10">
                  <c:v>25694</c:v>
                </c:pt>
                <c:pt idx="11">
                  <c:v>61133</c:v>
                </c:pt>
                <c:pt idx="12">
                  <c:v>41758</c:v>
                </c:pt>
                <c:pt idx="13">
                  <c:v>38563</c:v>
                </c:pt>
                <c:pt idx="14">
                  <c:v>3471</c:v>
                </c:pt>
                <c:pt idx="15">
                  <c:v>0</c:v>
                </c:pt>
                <c:pt idx="16">
                  <c:v>982</c:v>
                </c:pt>
                <c:pt idx="17">
                  <c:v>43886</c:v>
                </c:pt>
                <c:pt idx="18">
                  <c:v>17389</c:v>
                </c:pt>
                <c:pt idx="19">
                  <c:v>3374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926-4E72-A317-3A50804257B7}"/>
            </c:ext>
          </c:extLst>
        </c:ser>
        <c:ser>
          <c:idx val="10"/>
          <c:order val="10"/>
          <c:tx>
            <c:strRef>
              <c:f>Refin!$L$1</c:f>
              <c:strCache>
                <c:ptCount val="1"/>
                <c:pt idx="0">
                  <c:v>nov/23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Refin!$L$2:$L$21</c:f>
              <c:numCache>
                <c:formatCode>#,##0</c:formatCode>
                <c:ptCount val="20"/>
                <c:pt idx="0">
                  <c:v>111760</c:v>
                </c:pt>
                <c:pt idx="1">
                  <c:v>71431</c:v>
                </c:pt>
                <c:pt idx="2">
                  <c:v>83795</c:v>
                </c:pt>
                <c:pt idx="3">
                  <c:v>40704</c:v>
                </c:pt>
                <c:pt idx="4">
                  <c:v>84277</c:v>
                </c:pt>
                <c:pt idx="5">
                  <c:v>17315</c:v>
                </c:pt>
                <c:pt idx="6">
                  <c:v>56451</c:v>
                </c:pt>
                <c:pt idx="7">
                  <c:v>39487</c:v>
                </c:pt>
                <c:pt idx="8">
                  <c:v>76498</c:v>
                </c:pt>
                <c:pt idx="9">
                  <c:v>23683</c:v>
                </c:pt>
                <c:pt idx="10">
                  <c:v>20354</c:v>
                </c:pt>
                <c:pt idx="11">
                  <c:v>37519</c:v>
                </c:pt>
                <c:pt idx="12">
                  <c:v>51962</c:v>
                </c:pt>
                <c:pt idx="13">
                  <c:v>37057</c:v>
                </c:pt>
                <c:pt idx="14">
                  <c:v>5327</c:v>
                </c:pt>
                <c:pt idx="15">
                  <c:v>0</c:v>
                </c:pt>
                <c:pt idx="16">
                  <c:v>3813</c:v>
                </c:pt>
                <c:pt idx="17">
                  <c:v>47404</c:v>
                </c:pt>
                <c:pt idx="18">
                  <c:v>19750</c:v>
                </c:pt>
                <c:pt idx="19">
                  <c:v>10335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926-4E72-A317-3A50804257B7}"/>
            </c:ext>
          </c:extLst>
        </c:ser>
        <c:ser>
          <c:idx val="11"/>
          <c:order val="11"/>
          <c:tx>
            <c:strRef>
              <c:f>Refin!$M$1</c:f>
              <c:strCache>
                <c:ptCount val="1"/>
                <c:pt idx="0">
                  <c:v>dez/23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Refin!$M$2:$M$21</c:f>
              <c:numCache>
                <c:formatCode>General</c:formatCode>
                <c:ptCount val="20"/>
                <c:pt idx="0">
                  <c:v>93826</c:v>
                </c:pt>
                <c:pt idx="1">
                  <c:v>61321</c:v>
                </c:pt>
                <c:pt idx="2">
                  <c:v>67183</c:v>
                </c:pt>
                <c:pt idx="3">
                  <c:v>40418</c:v>
                </c:pt>
                <c:pt idx="4">
                  <c:v>83166</c:v>
                </c:pt>
                <c:pt idx="5">
                  <c:v>20395</c:v>
                </c:pt>
                <c:pt idx="6">
                  <c:v>48225</c:v>
                </c:pt>
                <c:pt idx="7">
                  <c:v>40120</c:v>
                </c:pt>
                <c:pt idx="8">
                  <c:v>91865</c:v>
                </c:pt>
                <c:pt idx="9">
                  <c:v>28826</c:v>
                </c:pt>
                <c:pt idx="10">
                  <c:v>17808</c:v>
                </c:pt>
                <c:pt idx="11">
                  <c:v>23758</c:v>
                </c:pt>
                <c:pt idx="12">
                  <c:v>47682</c:v>
                </c:pt>
                <c:pt idx="13">
                  <c:v>35198</c:v>
                </c:pt>
                <c:pt idx="14">
                  <c:v>5443</c:v>
                </c:pt>
                <c:pt idx="15">
                  <c:v>0</c:v>
                </c:pt>
                <c:pt idx="16">
                  <c:v>4246</c:v>
                </c:pt>
                <c:pt idx="17">
                  <c:v>58392</c:v>
                </c:pt>
                <c:pt idx="18">
                  <c:v>11929</c:v>
                </c:pt>
                <c:pt idx="19">
                  <c:v>18536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E926-4E72-A317-3A50804257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6060640"/>
        <c:axId val="766450528"/>
      </c:barChart>
      <c:catAx>
        <c:axId val="826060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6450528"/>
        <c:crosses val="autoZero"/>
        <c:auto val="1"/>
        <c:lblAlgn val="ctr"/>
        <c:lblOffset val="100"/>
        <c:noMultiLvlLbl val="1"/>
      </c:catAx>
      <c:valAx>
        <c:axId val="766450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060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1511644221054862E-2"/>
          <c:y val="0.92640746565458831"/>
          <c:w val="0.97360867275637764"/>
          <c:h val="7.20441213107708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'Todas Descrescente'!$A$128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4110905609411683E-2"/>
                  <c:y val="4.0237751248320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DF9-495B-B9F9-273A1C43074E}"/>
                </c:ext>
              </c:extLst>
            </c:dLbl>
            <c:dLbl>
              <c:idx val="1"/>
              <c:layout>
                <c:manualLayout>
                  <c:x val="-4.5007023804235172E-2"/>
                  <c:y val="-0.102423366813907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DF9-495B-B9F9-273A1C43074E}"/>
                </c:ext>
              </c:extLst>
            </c:dLbl>
            <c:dLbl>
              <c:idx val="2"/>
              <c:layout>
                <c:manualLayout>
                  <c:x val="-1.9288724487529406E-2"/>
                  <c:y val="3.29217964758987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DF9-495B-B9F9-273A1C43074E}"/>
                </c:ext>
              </c:extLst>
            </c:dLbl>
            <c:dLbl>
              <c:idx val="3"/>
              <c:layout>
                <c:manualLayout>
                  <c:x val="-4.8221811218823367E-3"/>
                  <c:y val="6.21856155655867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DF9-495B-B9F9-273A1C43074E}"/>
                </c:ext>
              </c:extLst>
            </c:dLbl>
            <c:dLbl>
              <c:idx val="4"/>
              <c:layout>
                <c:manualLayout>
                  <c:x val="-4.6614417511529255E-2"/>
                  <c:y val="-4.7553706020742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DF9-495B-B9F9-273A1C43074E}"/>
                </c:ext>
              </c:extLst>
            </c:dLbl>
            <c:dLbl>
              <c:idx val="5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DF9-495B-B9F9-273A1C43074E}"/>
                </c:ext>
              </c:extLst>
            </c:dLbl>
            <c:dLbl>
              <c:idx val="6"/>
              <c:layout>
                <c:manualLayout>
                  <c:x val="-5.9473567169882266E-2"/>
                  <c:y val="7.68175251104306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DF9-495B-B9F9-273A1C43074E}"/>
                </c:ext>
              </c:extLst>
            </c:dLbl>
            <c:dLbl>
              <c:idx val="7"/>
              <c:layout>
                <c:manualLayout>
                  <c:x val="-2.4110905609411683E-2"/>
                  <c:y val="7.31595477242195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DF9-495B-B9F9-273A1C43074E}"/>
                </c:ext>
              </c:extLst>
            </c:dLbl>
            <c:dLbl>
              <c:idx val="8"/>
              <c:layout>
                <c:manualLayout>
                  <c:x val="-1.6073937072941121E-3"/>
                  <c:y val="-4.38957286345317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DF9-495B-B9F9-273A1C43074E}"/>
                </c:ext>
              </c:extLst>
            </c:dLbl>
            <c:dLbl>
              <c:idx val="9"/>
              <c:layout>
                <c:manualLayout>
                  <c:x val="-4.8221811218824547E-3"/>
                  <c:y val="6.58435929517977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DF9-495B-B9F9-273A1C43074E}"/>
                </c:ext>
              </c:extLst>
            </c:dLbl>
            <c:dLbl>
              <c:idx val="1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DF9-495B-B9F9-273A1C43074E}"/>
                </c:ext>
              </c:extLst>
            </c:dLbl>
            <c:dLbl>
              <c:idx val="11"/>
              <c:layout>
                <c:manualLayout>
                  <c:x val="-1.6073937072941121E-3"/>
                  <c:y val="-4.7553706020742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DF9-495B-B9F9-273A1C4307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'Todas Descrescente'!$B$127:$M$127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'Todas Descrescente'!$B$128:$M$128</c:f>
              <c:numCache>
                <c:formatCode>#,##0</c:formatCode>
                <c:ptCount val="12"/>
                <c:pt idx="0">
                  <c:v>59532844</c:v>
                </c:pt>
                <c:pt idx="1">
                  <c:v>60518678</c:v>
                </c:pt>
                <c:pt idx="2">
                  <c:v>60673034</c:v>
                </c:pt>
                <c:pt idx="3">
                  <c:v>61127926</c:v>
                </c:pt>
                <c:pt idx="4">
                  <c:v>65721526</c:v>
                </c:pt>
                <c:pt idx="5">
                  <c:v>65674267</c:v>
                </c:pt>
                <c:pt idx="6">
                  <c:v>61276554</c:v>
                </c:pt>
                <c:pt idx="7">
                  <c:v>61210532</c:v>
                </c:pt>
                <c:pt idx="8">
                  <c:v>61187462</c:v>
                </c:pt>
                <c:pt idx="9">
                  <c:v>61050029</c:v>
                </c:pt>
                <c:pt idx="10">
                  <c:v>61227594</c:v>
                </c:pt>
                <c:pt idx="11">
                  <c:v>62913725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0DF9-495B-B9F9-273A1C4307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25896048"/>
        <c:axId val="945077104"/>
      </c:lineChart>
      <c:dateAx>
        <c:axId val="62589604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45077104"/>
        <c:crosses val="autoZero"/>
        <c:auto val="1"/>
        <c:lblOffset val="100"/>
        <c:baseTimeUnit val="months"/>
      </c:dateAx>
      <c:valAx>
        <c:axId val="945077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25896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7.7071290944123547E-3"/>
                  <c:y val="-5.55555555555556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381-4376-AAFE-9BF1D676A8BF}"/>
                </c:ext>
              </c:extLst>
            </c:dLbl>
            <c:dLbl>
              <c:idx val="1"/>
              <c:layout>
                <c:manualLayout>
                  <c:x val="-1.7983301220295438E-2"/>
                  <c:y val="0.138888888888888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381-4376-AAFE-9BF1D676A8BF}"/>
                </c:ext>
              </c:extLst>
            </c:dLbl>
            <c:dLbl>
              <c:idx val="2"/>
              <c:layout>
                <c:manualLayout>
                  <c:x val="1.541425818882466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381-4376-AAFE-9BF1D676A8BF}"/>
                </c:ext>
              </c:extLst>
            </c:dLbl>
            <c:dLbl>
              <c:idx val="3"/>
              <c:layout>
                <c:manualLayout>
                  <c:x val="1.798330122029543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81-4376-AAFE-9BF1D676A8BF}"/>
                </c:ext>
              </c:extLst>
            </c:dLbl>
            <c:dLbl>
              <c:idx val="4"/>
              <c:layout>
                <c:manualLayout>
                  <c:x val="2.569043031470777E-3"/>
                  <c:y val="-4.16666666666667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381-4376-AAFE-9BF1D676A8BF}"/>
                </c:ext>
              </c:extLst>
            </c:dLbl>
            <c:dLbl>
              <c:idx val="5"/>
              <c:layout>
                <c:manualLayout>
                  <c:x val="-9.4197156313673933E-17"/>
                  <c:y val="3.7037037037036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381-4376-AAFE-9BF1D676A8BF}"/>
                </c:ext>
              </c:extLst>
            </c:dLbl>
            <c:dLbl>
              <c:idx val="8"/>
              <c:layout>
                <c:manualLayout>
                  <c:x val="2.569043031470777E-3"/>
                  <c:y val="3.2407407407407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381-4376-AAFE-9BF1D676A8BF}"/>
                </c:ext>
              </c:extLst>
            </c:dLbl>
            <c:dLbl>
              <c:idx val="9"/>
              <c:layout>
                <c:manualLayout>
                  <c:x val="-2.8259473346178548E-2"/>
                  <c:y val="-7.8703703703703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381-4376-AAFE-9BF1D676A8BF}"/>
                </c:ext>
              </c:extLst>
            </c:dLbl>
            <c:dLbl>
              <c:idx val="10"/>
              <c:layout>
                <c:manualLayout>
                  <c:x val="2.569043031470777E-2"/>
                  <c:y val="-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381-4376-AAFE-9BF1D676A8BF}"/>
                </c:ext>
              </c:extLst>
            </c:dLbl>
            <c:dLbl>
              <c:idx val="11"/>
              <c:layout>
                <c:manualLayout>
                  <c:x val="0"/>
                  <c:y val="7.407407407407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381-4376-AAFE-9BF1D676A8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Refin!$B$69:$M$69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Refin!$B$70:$M$70</c:f>
              <c:numCache>
                <c:formatCode>#,##0</c:formatCode>
                <c:ptCount val="12"/>
                <c:pt idx="0">
                  <c:v>407573</c:v>
                </c:pt>
                <c:pt idx="1">
                  <c:v>412481</c:v>
                </c:pt>
                <c:pt idx="2">
                  <c:v>288830</c:v>
                </c:pt>
                <c:pt idx="3">
                  <c:v>439911</c:v>
                </c:pt>
                <c:pt idx="4">
                  <c:v>629720</c:v>
                </c:pt>
                <c:pt idx="5">
                  <c:v>552423</c:v>
                </c:pt>
                <c:pt idx="6">
                  <c:v>572102</c:v>
                </c:pt>
                <c:pt idx="7">
                  <c:v>824655</c:v>
                </c:pt>
                <c:pt idx="8">
                  <c:v>743356</c:v>
                </c:pt>
                <c:pt idx="9">
                  <c:v>841256</c:v>
                </c:pt>
                <c:pt idx="10">
                  <c:v>838922</c:v>
                </c:pt>
                <c:pt idx="11" formatCode="General">
                  <c:v>798337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F381-4376-AAFE-9BF1D676A8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0687984"/>
        <c:axId val="826608240"/>
      </c:lineChart>
      <c:dateAx>
        <c:axId val="76068798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608240"/>
        <c:crosses val="autoZero"/>
        <c:auto val="1"/>
        <c:lblOffset val="100"/>
        <c:baseTimeUnit val="months"/>
      </c:dateAx>
      <c:valAx>
        <c:axId val="826608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0687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872858163466428E-2"/>
          <c:y val="1.421116561211239E-2"/>
          <c:w val="0.93975174213607104"/>
          <c:h val="0.83711094836031685"/>
        </c:manualLayout>
      </c:layout>
      <c:lineChart>
        <c:grouping val="standard"/>
        <c:varyColors val="0"/>
        <c:ser>
          <c:idx val="0"/>
          <c:order val="0"/>
          <c:tx>
            <c:strRef>
              <c:f>'Port x Refin 2'!$A$79</c:f>
              <c:strCache>
                <c:ptCount val="1"/>
                <c:pt idx="0">
                  <c:v>Portabilidade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-4.5002024438355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325-4A36-BED2-3FA42CE71C3B}"/>
                </c:ext>
              </c:extLst>
            </c:dLbl>
            <c:dLbl>
              <c:idx val="1"/>
              <c:layout>
                <c:manualLayout>
                  <c:x val="0"/>
                  <c:y val="-3.3159386428262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325-4A36-BED2-3FA42CE71C3B}"/>
                </c:ext>
              </c:extLst>
            </c:dLbl>
            <c:dLbl>
              <c:idx val="2"/>
              <c:layout>
                <c:manualLayout>
                  <c:x val="-8.687699850231238E-3"/>
                  <c:y val="-5.68446624484494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325-4A36-BED2-3FA42CE71C3B}"/>
                </c:ext>
              </c:extLst>
            </c:dLbl>
            <c:dLbl>
              <c:idx val="4"/>
              <c:layout>
                <c:manualLayout>
                  <c:x val="0"/>
                  <c:y val="-3.55279140302810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325-4A36-BED2-3FA42CE71C3B}"/>
                </c:ext>
              </c:extLst>
            </c:dLbl>
            <c:dLbl>
              <c:idx val="6"/>
              <c:layout>
                <c:manualLayout>
                  <c:x val="-5.4298124063945234E-2"/>
                  <c:y val="-3.78964416322997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325-4A36-BED2-3FA42CE71C3B}"/>
                </c:ext>
              </c:extLst>
            </c:dLbl>
            <c:dLbl>
              <c:idx val="7"/>
              <c:layout>
                <c:manualLayout>
                  <c:x val="1.1945587294068031E-2"/>
                  <c:y val="-9.47411040807492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325-4A36-BED2-3FA42CE71C3B}"/>
                </c:ext>
              </c:extLst>
            </c:dLbl>
            <c:dLbl>
              <c:idx val="8"/>
              <c:layout>
                <c:manualLayout>
                  <c:x val="0"/>
                  <c:y val="-3.55279140302809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8325-4A36-BED2-3FA42CE71C3B}"/>
                </c:ext>
              </c:extLst>
            </c:dLbl>
            <c:dLbl>
              <c:idx val="9"/>
              <c:layout>
                <c:manualLayout>
                  <c:x val="1.0859624812787454E-3"/>
                  <c:y val="-1.65796932141311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325-4A36-BED2-3FA42CE71C3B}"/>
                </c:ext>
              </c:extLst>
            </c:dLbl>
            <c:dLbl>
              <c:idx val="10"/>
              <c:layout>
                <c:manualLayout>
                  <c:x val="-2.1719249625579687E-3"/>
                  <c:y val="-2.8422331224224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8325-4A36-BED2-3FA42CE71C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2'!$B$78:$M$78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'Port x Refin 2'!$B$79:$M$79</c:f>
              <c:numCache>
                <c:formatCode>#,##0</c:formatCode>
                <c:ptCount val="12"/>
                <c:pt idx="0">
                  <c:v>113646</c:v>
                </c:pt>
                <c:pt idx="1">
                  <c:v>106650</c:v>
                </c:pt>
                <c:pt idx="2">
                  <c:v>121362</c:v>
                </c:pt>
                <c:pt idx="3">
                  <c:v>161606</c:v>
                </c:pt>
                <c:pt idx="4">
                  <c:v>247762</c:v>
                </c:pt>
                <c:pt idx="5">
                  <c:v>233108</c:v>
                </c:pt>
                <c:pt idx="6">
                  <c:v>276419</c:v>
                </c:pt>
                <c:pt idx="7">
                  <c:v>425950</c:v>
                </c:pt>
                <c:pt idx="8">
                  <c:v>384642</c:v>
                </c:pt>
                <c:pt idx="9">
                  <c:v>382238</c:v>
                </c:pt>
                <c:pt idx="10">
                  <c:v>316820</c:v>
                </c:pt>
                <c:pt idx="11">
                  <c:v>316132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325-4A36-BED2-3FA42CE71C3B}"/>
            </c:ext>
          </c:extLst>
        </c:ser>
        <c:ser>
          <c:idx val="1"/>
          <c:order val="1"/>
          <c:tx>
            <c:strRef>
              <c:f>'Port x Refin 2'!$A$80</c:f>
              <c:strCache>
                <c:ptCount val="1"/>
                <c:pt idx="0">
                  <c:v>Portabilidade com Refin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1.65796932141311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8325-4A36-BED2-3FA42CE71C3B}"/>
                </c:ext>
              </c:extLst>
            </c:dLbl>
            <c:dLbl>
              <c:idx val="1"/>
              <c:layout>
                <c:manualLayout>
                  <c:x val="1.9909082165363837E-17"/>
                  <c:y val="1.89482208161496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8325-4A36-BED2-3FA42CE71C3B}"/>
                </c:ext>
              </c:extLst>
            </c:dLbl>
            <c:dLbl>
              <c:idx val="2"/>
              <c:layout>
                <c:manualLayout>
                  <c:x val="0"/>
                  <c:y val="1.18426380100935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8325-4A36-BED2-3FA42CE71C3B}"/>
                </c:ext>
              </c:extLst>
            </c:dLbl>
            <c:dLbl>
              <c:idx val="4"/>
              <c:layout>
                <c:manualLayout>
                  <c:x val="1.0859624812789047E-3"/>
                  <c:y val="3.78964416322997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8325-4A36-BED2-3FA42CE71C3B}"/>
                </c:ext>
              </c:extLst>
            </c:dLbl>
            <c:dLbl>
              <c:idx val="5"/>
              <c:layout>
                <c:manualLayout>
                  <c:x val="0"/>
                  <c:y val="1.65796932141310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8325-4A36-BED2-3FA42CE71C3B}"/>
                </c:ext>
              </c:extLst>
            </c:dLbl>
            <c:dLbl>
              <c:idx val="6"/>
              <c:layout>
                <c:manualLayout>
                  <c:x val="0"/>
                  <c:y val="1.18426380100936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8325-4A36-BED2-3FA42CE71C3B}"/>
                </c:ext>
              </c:extLst>
            </c:dLbl>
            <c:dLbl>
              <c:idx val="7"/>
              <c:layout>
                <c:manualLayout>
                  <c:x val="0"/>
                  <c:y val="-2.13167484181686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8325-4A36-BED2-3FA42CE71C3B}"/>
                </c:ext>
              </c:extLst>
            </c:dLbl>
            <c:dLbl>
              <c:idx val="8"/>
              <c:layout>
                <c:manualLayout>
                  <c:x val="0"/>
                  <c:y val="-4.5002024438355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8325-4A36-BED2-3FA42CE71C3B}"/>
                </c:ext>
              </c:extLst>
            </c:dLbl>
            <c:dLbl>
              <c:idx val="10"/>
              <c:layout>
                <c:manualLayout>
                  <c:x val="0"/>
                  <c:y val="-4.26334968363371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8325-4A36-BED2-3FA42CE71C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2'!$B$78:$M$78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'Port x Refin 2'!$B$80:$M$80</c:f>
              <c:numCache>
                <c:formatCode>#,##0</c:formatCode>
                <c:ptCount val="12"/>
                <c:pt idx="0">
                  <c:v>19901</c:v>
                </c:pt>
                <c:pt idx="1">
                  <c:v>21130</c:v>
                </c:pt>
                <c:pt idx="2">
                  <c:v>34127</c:v>
                </c:pt>
                <c:pt idx="3">
                  <c:v>53159</c:v>
                </c:pt>
                <c:pt idx="4">
                  <c:v>109607</c:v>
                </c:pt>
                <c:pt idx="5">
                  <c:v>110159</c:v>
                </c:pt>
                <c:pt idx="6">
                  <c:v>130356</c:v>
                </c:pt>
                <c:pt idx="7">
                  <c:v>226353</c:v>
                </c:pt>
                <c:pt idx="8">
                  <c:v>199272</c:v>
                </c:pt>
                <c:pt idx="9">
                  <c:v>209693</c:v>
                </c:pt>
                <c:pt idx="10">
                  <c:v>165181</c:v>
                </c:pt>
                <c:pt idx="11">
                  <c:v>168069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8325-4A36-BED2-3FA42CE71C3B}"/>
            </c:ext>
          </c:extLst>
        </c:ser>
        <c:ser>
          <c:idx val="2"/>
          <c:order val="2"/>
          <c:tx>
            <c:strRef>
              <c:f>'Port x Refin 2'!$A$81</c:f>
              <c:strCache>
                <c:ptCount val="1"/>
                <c:pt idx="0">
                  <c:v>Portabilidade Pura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2.84223312242246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325-4A36-BED2-3FA42CE71C3B}"/>
                </c:ext>
              </c:extLst>
            </c:dLbl>
            <c:dLbl>
              <c:idx val="1"/>
              <c:layout>
                <c:manualLayout>
                  <c:x val="1.9909082165363837E-17"/>
                  <c:y val="1.18426380100936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8325-4A36-BED2-3FA42CE71C3B}"/>
                </c:ext>
              </c:extLst>
            </c:dLbl>
            <c:dLbl>
              <c:idx val="2"/>
              <c:layout>
                <c:manualLayout>
                  <c:x val="0"/>
                  <c:y val="9.47411040807483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8325-4A36-BED2-3FA42CE71C3B}"/>
                </c:ext>
              </c:extLst>
            </c:dLbl>
            <c:dLbl>
              <c:idx val="3"/>
              <c:layout>
                <c:manualLayout>
                  <c:x val="-3.9818164330727675E-17"/>
                  <c:y val="4.7370552040373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8325-4A36-BED2-3FA42CE71C3B}"/>
                </c:ext>
              </c:extLst>
            </c:dLbl>
            <c:dLbl>
              <c:idx val="4"/>
              <c:layout>
                <c:manualLayout>
                  <c:x val="0"/>
                  <c:y val="-1.65796932141311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8325-4A36-BED2-3FA42CE71C3B}"/>
                </c:ext>
              </c:extLst>
            </c:dLbl>
            <c:dLbl>
              <c:idx val="5"/>
              <c:layout>
                <c:manualLayout>
                  <c:x val="0"/>
                  <c:y val="-5.21076072444120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8325-4A36-BED2-3FA42CE71C3B}"/>
                </c:ext>
              </c:extLst>
            </c:dLbl>
            <c:dLbl>
              <c:idx val="6"/>
              <c:layout>
                <c:manualLayout>
                  <c:x val="-1.7375399700462476E-2"/>
                  <c:y val="-6.39502452545057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8325-4A36-BED2-3FA42CE71C3B}"/>
                </c:ext>
              </c:extLst>
            </c:dLbl>
            <c:dLbl>
              <c:idx val="7"/>
              <c:layout>
                <c:manualLayout>
                  <c:x val="0"/>
                  <c:y val="3.78964416322997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8325-4A36-BED2-3FA42CE71C3B}"/>
                </c:ext>
              </c:extLst>
            </c:dLbl>
            <c:dLbl>
              <c:idx val="8"/>
              <c:layout>
                <c:manualLayout>
                  <c:x val="2.1719249625577297E-3"/>
                  <c:y val="-1.18426380100936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8325-4A36-BED2-3FA42CE71C3B}"/>
                </c:ext>
              </c:extLst>
            </c:dLbl>
            <c:dLbl>
              <c:idx val="9"/>
              <c:layout>
                <c:manualLayout>
                  <c:x val="-1.592726573229107E-16"/>
                  <c:y val="4.02649692343184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8325-4A36-BED2-3FA42CE71C3B}"/>
                </c:ext>
              </c:extLst>
            </c:dLbl>
            <c:dLbl>
              <c:idx val="10"/>
              <c:layout>
                <c:manualLayout>
                  <c:x val="0"/>
                  <c:y val="2.8422331224224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8325-4A36-BED2-3FA42CE71C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2'!$B$78:$M$78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'Port x Refin 2'!$B$81:$M$81</c:f>
              <c:numCache>
                <c:formatCode>#,##0</c:formatCode>
                <c:ptCount val="12"/>
                <c:pt idx="0">
                  <c:v>93745</c:v>
                </c:pt>
                <c:pt idx="1">
                  <c:v>85520</c:v>
                </c:pt>
                <c:pt idx="2">
                  <c:v>87235</c:v>
                </c:pt>
                <c:pt idx="3">
                  <c:v>108447</c:v>
                </c:pt>
                <c:pt idx="4">
                  <c:v>138155</c:v>
                </c:pt>
                <c:pt idx="5">
                  <c:v>122949</c:v>
                </c:pt>
                <c:pt idx="6">
                  <c:v>146063</c:v>
                </c:pt>
                <c:pt idx="7">
                  <c:v>199597</c:v>
                </c:pt>
                <c:pt idx="8">
                  <c:v>185370</c:v>
                </c:pt>
                <c:pt idx="9">
                  <c:v>172545</c:v>
                </c:pt>
                <c:pt idx="10">
                  <c:v>151639</c:v>
                </c:pt>
                <c:pt idx="11">
                  <c:v>148063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8325-4A36-BED2-3FA42CE71C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9594816"/>
        <c:axId val="163873216"/>
      </c:lineChart>
      <c:dateAx>
        <c:axId val="769594816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3873216"/>
        <c:crosses val="autoZero"/>
        <c:auto val="1"/>
        <c:lblOffset val="100"/>
        <c:baseTimeUnit val="months"/>
      </c:dateAx>
      <c:valAx>
        <c:axId val="163873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9594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924751673981645E-2"/>
          <c:y val="1.3635027330650439E-2"/>
          <c:w val="0.92965694732382498"/>
          <c:h val="0.83971185339418453"/>
        </c:manualLayout>
      </c:layout>
      <c:lineChart>
        <c:grouping val="standard"/>
        <c:varyColors val="0"/>
        <c:ser>
          <c:idx val="0"/>
          <c:order val="0"/>
          <c:tx>
            <c:strRef>
              <c:f>'Port x Refin 2'!$A$88</c:f>
              <c:strCache>
                <c:ptCount val="1"/>
                <c:pt idx="0">
                  <c:v>Refinanciamento Total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-3.32039098156871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260-42B8-85C6-48CAB318C90D}"/>
                </c:ext>
              </c:extLst>
            </c:dLbl>
            <c:dLbl>
              <c:idx val="1"/>
              <c:layout>
                <c:manualLayout>
                  <c:x val="-2.0696929244296127E-17"/>
                  <c:y val="-3.06497629067881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260-42B8-85C6-48CAB318C90D}"/>
                </c:ext>
              </c:extLst>
            </c:dLbl>
            <c:dLbl>
              <c:idx val="2"/>
              <c:layout>
                <c:manualLayout>
                  <c:x val="-2.8223411368621221E-2"/>
                  <c:y val="-5.36370850868793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4260-42B8-85C6-48CAB318C90D}"/>
                </c:ext>
              </c:extLst>
            </c:dLbl>
            <c:dLbl>
              <c:idx val="3"/>
              <c:layout>
                <c:manualLayout>
                  <c:x val="-5.1931076918263042E-2"/>
                  <c:y val="-7.15161134491722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4260-42B8-85C6-48CAB318C90D}"/>
                </c:ext>
              </c:extLst>
            </c:dLbl>
            <c:dLbl>
              <c:idx val="4"/>
              <c:layout>
                <c:manualLayout>
                  <c:x val="0"/>
                  <c:y val="-3.32039098156871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4260-42B8-85C6-48CAB318C90D}"/>
                </c:ext>
              </c:extLst>
            </c:dLbl>
            <c:dLbl>
              <c:idx val="5"/>
              <c:layout>
                <c:manualLayout>
                  <c:x val="0"/>
                  <c:y val="-9.19492887203643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4260-42B8-85C6-48CAB318C90D}"/>
                </c:ext>
              </c:extLst>
            </c:dLbl>
            <c:dLbl>
              <c:idx val="6"/>
              <c:layout>
                <c:manualLayout>
                  <c:x val="7.9025551832139409E-3"/>
                  <c:y val="-2.29873221800910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4260-42B8-85C6-48CAB318C90D}"/>
                </c:ext>
              </c:extLst>
            </c:dLbl>
            <c:dLbl>
              <c:idx val="7"/>
              <c:layout>
                <c:manualLayout>
                  <c:x val="-1.128936454744766E-3"/>
                  <c:y val="-2.55414690889900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4260-42B8-85C6-48CAB318C90D}"/>
                </c:ext>
              </c:extLst>
            </c:dLbl>
            <c:dLbl>
              <c:idx val="8"/>
              <c:layout>
                <c:manualLayout>
                  <c:x val="7.9025551832139409E-3"/>
                  <c:y val="1.78790283622930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4260-42B8-85C6-48CAB318C90D}"/>
                </c:ext>
              </c:extLst>
            </c:dLbl>
            <c:dLbl>
              <c:idx val="9"/>
              <c:layout>
                <c:manualLayout>
                  <c:x val="0"/>
                  <c:y val="-3.3203909815687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4260-42B8-85C6-48CAB318C90D}"/>
                </c:ext>
              </c:extLst>
            </c:dLbl>
            <c:dLbl>
              <c:idx val="10"/>
              <c:layout>
                <c:manualLayout>
                  <c:x val="0"/>
                  <c:y val="-4.34204974512831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4260-42B8-85C6-48CAB318C9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2'!$B$87:$M$87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'Port x Refin 2'!$B$88:$M$88</c:f>
              <c:numCache>
                <c:formatCode>#,##0</c:formatCode>
                <c:ptCount val="12"/>
                <c:pt idx="0">
                  <c:v>407573</c:v>
                </c:pt>
                <c:pt idx="1">
                  <c:v>412481</c:v>
                </c:pt>
                <c:pt idx="2">
                  <c:v>288830</c:v>
                </c:pt>
                <c:pt idx="3">
                  <c:v>439911</c:v>
                </c:pt>
                <c:pt idx="4">
                  <c:v>629720</c:v>
                </c:pt>
                <c:pt idx="5">
                  <c:v>552423</c:v>
                </c:pt>
                <c:pt idx="6">
                  <c:v>572102</c:v>
                </c:pt>
                <c:pt idx="7">
                  <c:v>824655</c:v>
                </c:pt>
                <c:pt idx="8">
                  <c:v>743356</c:v>
                </c:pt>
                <c:pt idx="9">
                  <c:v>841256</c:v>
                </c:pt>
                <c:pt idx="10">
                  <c:v>838922</c:v>
                </c:pt>
                <c:pt idx="11">
                  <c:v>798337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260-42B8-85C6-48CAB318C90D}"/>
            </c:ext>
          </c:extLst>
        </c:ser>
        <c:ser>
          <c:idx val="1"/>
          <c:order val="1"/>
          <c:tx>
            <c:strRef>
              <c:f>'Port x Refin 2'!$A$89</c:f>
              <c:strCache>
                <c:ptCount val="1"/>
                <c:pt idx="0">
                  <c:v>Refin precedido de Portabilidade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-3.57580567245862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260-42B8-85C6-48CAB318C90D}"/>
                </c:ext>
              </c:extLst>
            </c:dLbl>
            <c:dLbl>
              <c:idx val="1"/>
              <c:layout>
                <c:manualLayout>
                  <c:x val="-2.0696929244296127E-17"/>
                  <c:y val="-4.85287912690813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260-42B8-85C6-48CAB318C90D}"/>
                </c:ext>
              </c:extLst>
            </c:dLbl>
            <c:dLbl>
              <c:idx val="2"/>
              <c:layout>
                <c:manualLayout>
                  <c:x val="0"/>
                  <c:y val="-5.10829381779801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260-42B8-85C6-48CAB318C90D}"/>
                </c:ext>
              </c:extLst>
            </c:dLbl>
            <c:dLbl>
              <c:idx val="3"/>
              <c:layout>
                <c:manualLayout>
                  <c:x val="-4.1393858488592254E-17"/>
                  <c:y val="-5.61912319957782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260-42B8-85C6-48CAB318C90D}"/>
                </c:ext>
              </c:extLst>
            </c:dLbl>
            <c:dLbl>
              <c:idx val="4"/>
              <c:layout>
                <c:manualLayout>
                  <c:x val="0"/>
                  <c:y val="-3.0649762906788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260-42B8-85C6-48CAB318C90D}"/>
                </c:ext>
              </c:extLst>
            </c:dLbl>
            <c:dLbl>
              <c:idx val="5"/>
              <c:layout>
                <c:manualLayout>
                  <c:x val="0"/>
                  <c:y val="-3.57580567245862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260-42B8-85C6-48CAB318C90D}"/>
                </c:ext>
              </c:extLst>
            </c:dLbl>
            <c:dLbl>
              <c:idx val="6"/>
              <c:layout>
                <c:manualLayout>
                  <c:x val="-9.0314916379587908E-3"/>
                  <c:y val="-6.38536727224752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260-42B8-85C6-48CAB318C90D}"/>
                </c:ext>
              </c:extLst>
            </c:dLbl>
            <c:dLbl>
              <c:idx val="7"/>
              <c:layout>
                <c:manualLayout>
                  <c:x val="1.0160428092703722E-2"/>
                  <c:y val="-2.29873221800910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260-42B8-85C6-48CAB318C90D}"/>
                </c:ext>
              </c:extLst>
            </c:dLbl>
            <c:dLbl>
              <c:idx val="8"/>
              <c:layout>
                <c:manualLayout>
                  <c:x val="-2.2578729094896977E-3"/>
                  <c:y val="-3.57580567245861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260-42B8-85C6-48CAB318C90D}"/>
                </c:ext>
              </c:extLst>
            </c:dLbl>
            <c:dLbl>
              <c:idx val="9"/>
              <c:layout>
                <c:manualLayout>
                  <c:x val="-1.1289364547448489E-3"/>
                  <c:y val="-2.29873221800910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4260-42B8-85C6-48CAB318C90D}"/>
                </c:ext>
              </c:extLst>
            </c:dLbl>
            <c:dLbl>
              <c:idx val="10"/>
              <c:layout>
                <c:manualLayout>
                  <c:x val="0"/>
                  <c:y val="3.06497629067881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4260-42B8-85C6-48CAB318C9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2'!$B$87:$M$87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'Port x Refin 2'!$B$89:$M$89</c:f>
              <c:numCache>
                <c:formatCode>#,##0</c:formatCode>
                <c:ptCount val="12"/>
                <c:pt idx="0">
                  <c:v>19901</c:v>
                </c:pt>
                <c:pt idx="1">
                  <c:v>21130</c:v>
                </c:pt>
                <c:pt idx="2">
                  <c:v>34127</c:v>
                </c:pt>
                <c:pt idx="3">
                  <c:v>53159</c:v>
                </c:pt>
                <c:pt idx="4">
                  <c:v>109607</c:v>
                </c:pt>
                <c:pt idx="5">
                  <c:v>110159</c:v>
                </c:pt>
                <c:pt idx="6">
                  <c:v>130356</c:v>
                </c:pt>
                <c:pt idx="7">
                  <c:v>226353</c:v>
                </c:pt>
                <c:pt idx="8">
                  <c:v>199272</c:v>
                </c:pt>
                <c:pt idx="9">
                  <c:v>209693</c:v>
                </c:pt>
                <c:pt idx="10">
                  <c:v>165181</c:v>
                </c:pt>
                <c:pt idx="11">
                  <c:v>168069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260-42B8-85C6-48CAB318C90D}"/>
            </c:ext>
          </c:extLst>
        </c:ser>
        <c:ser>
          <c:idx val="2"/>
          <c:order val="2"/>
          <c:tx>
            <c:strRef>
              <c:f>'Port x Refin 2'!$A$90</c:f>
              <c:strCache>
                <c:ptCount val="1"/>
                <c:pt idx="0">
                  <c:v>Refinanciamento Puro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8.4286847993667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4260-42B8-85C6-48CAB318C90D}"/>
                </c:ext>
              </c:extLst>
            </c:dLbl>
            <c:dLbl>
              <c:idx val="1"/>
              <c:layout>
                <c:manualLayout>
                  <c:x val="-1.016042809270366E-2"/>
                  <c:y val="8.17327010847683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4260-42B8-85C6-48CAB318C90D}"/>
                </c:ext>
              </c:extLst>
            </c:dLbl>
            <c:dLbl>
              <c:idx val="3"/>
              <c:layout>
                <c:manualLayout>
                  <c:x val="-4.1393858488592254E-17"/>
                  <c:y val="2.5541469088990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4260-42B8-85C6-48CAB318C90D}"/>
                </c:ext>
              </c:extLst>
            </c:dLbl>
            <c:dLbl>
              <c:idx val="4"/>
              <c:layout>
                <c:manualLayout>
                  <c:x val="1.3547237456938185E-2"/>
                  <c:y val="-2.55414690889905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4260-42B8-85C6-48CAB318C90D}"/>
                </c:ext>
              </c:extLst>
            </c:dLbl>
            <c:dLbl>
              <c:idx val="5"/>
              <c:layout>
                <c:manualLayout>
                  <c:x val="0"/>
                  <c:y val="3.32039098156871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4260-42B8-85C6-48CAB318C90D}"/>
                </c:ext>
              </c:extLst>
            </c:dLbl>
            <c:dLbl>
              <c:idx val="6"/>
              <c:layout>
                <c:manualLayout>
                  <c:x val="4.5157458189793121E-3"/>
                  <c:y val="1.27707345444950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4260-42B8-85C6-48CAB318C90D}"/>
                </c:ext>
              </c:extLst>
            </c:dLbl>
            <c:dLbl>
              <c:idx val="7"/>
              <c:layout>
                <c:manualLayout>
                  <c:x val="1.0160428092703722E-2"/>
                  <c:y val="-2.29873221800910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4260-42B8-85C6-48CAB318C90D}"/>
                </c:ext>
              </c:extLst>
            </c:dLbl>
            <c:dLbl>
              <c:idx val="8"/>
              <c:layout>
                <c:manualLayout>
                  <c:x val="7.9025551832139409E-3"/>
                  <c:y val="1.53248814533941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4260-42B8-85C6-48CAB318C90D}"/>
                </c:ext>
              </c:extLst>
            </c:dLbl>
            <c:dLbl>
              <c:idx val="9"/>
              <c:layout>
                <c:manualLayout>
                  <c:x val="-1.1289364547448489E-3"/>
                  <c:y val="-4.5974644360182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4260-42B8-85C6-48CAB318C90D}"/>
                </c:ext>
              </c:extLst>
            </c:dLbl>
            <c:dLbl>
              <c:idx val="10"/>
              <c:layout>
                <c:manualLayout>
                  <c:x val="0"/>
                  <c:y val="-2.55414690889901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4260-42B8-85C6-48CAB318C9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2'!$B$87:$M$87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'Port x Refin 2'!$B$90:$M$90</c:f>
              <c:numCache>
                <c:formatCode>#,##0</c:formatCode>
                <c:ptCount val="12"/>
                <c:pt idx="0">
                  <c:v>387672</c:v>
                </c:pt>
                <c:pt idx="1">
                  <c:v>391351</c:v>
                </c:pt>
                <c:pt idx="2">
                  <c:v>254703</c:v>
                </c:pt>
                <c:pt idx="3">
                  <c:v>386752</c:v>
                </c:pt>
                <c:pt idx="4">
                  <c:v>520113</c:v>
                </c:pt>
                <c:pt idx="5">
                  <c:v>442264</c:v>
                </c:pt>
                <c:pt idx="6">
                  <c:v>441746</c:v>
                </c:pt>
                <c:pt idx="7">
                  <c:v>598302</c:v>
                </c:pt>
                <c:pt idx="8">
                  <c:v>544084</c:v>
                </c:pt>
                <c:pt idx="9">
                  <c:v>631563</c:v>
                </c:pt>
                <c:pt idx="10">
                  <c:v>673741</c:v>
                </c:pt>
                <c:pt idx="11">
                  <c:v>630268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4260-42B8-85C6-48CAB318C9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94325664"/>
        <c:axId val="799686768"/>
      </c:lineChart>
      <c:dateAx>
        <c:axId val="89432566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99686768"/>
        <c:crosses val="autoZero"/>
        <c:auto val="1"/>
        <c:lblOffset val="100"/>
        <c:baseTimeUnit val="months"/>
      </c:dateAx>
      <c:valAx>
        <c:axId val="799686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9432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3122868946520987"/>
          <c:w val="1"/>
          <c:h val="6.87713105347901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Empréstimo!$B$2</c:f>
              <c:strCache>
                <c:ptCount val="1"/>
                <c:pt idx="0">
                  <c:v>01/2023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*739 -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Empréstimo!$B$3:$B$22</c:f>
              <c:numCache>
                <c:formatCode>#,##0</c:formatCode>
                <c:ptCount val="20"/>
                <c:pt idx="0">
                  <c:v>9310578</c:v>
                </c:pt>
                <c:pt idx="1">
                  <c:v>6148063</c:v>
                </c:pt>
                <c:pt idx="2">
                  <c:v>4867831</c:v>
                </c:pt>
                <c:pt idx="3">
                  <c:v>3263681</c:v>
                </c:pt>
                <c:pt idx="4">
                  <c:v>2969288</c:v>
                </c:pt>
                <c:pt idx="5">
                  <c:v>2858296</c:v>
                </c:pt>
                <c:pt idx="6">
                  <c:v>2486824</c:v>
                </c:pt>
                <c:pt idx="7">
                  <c:v>2060947</c:v>
                </c:pt>
                <c:pt idx="8">
                  <c:v>1550072</c:v>
                </c:pt>
                <c:pt idx="9">
                  <c:v>1521707</c:v>
                </c:pt>
                <c:pt idx="10">
                  <c:v>1369921</c:v>
                </c:pt>
                <c:pt idx="11">
                  <c:v>1348399</c:v>
                </c:pt>
                <c:pt idx="12">
                  <c:v>1316368</c:v>
                </c:pt>
                <c:pt idx="13">
                  <c:v>1273527</c:v>
                </c:pt>
                <c:pt idx="14">
                  <c:v>1247677</c:v>
                </c:pt>
                <c:pt idx="15">
                  <c:v>767467</c:v>
                </c:pt>
                <c:pt idx="16">
                  <c:v>689650</c:v>
                </c:pt>
                <c:pt idx="17">
                  <c:v>673576</c:v>
                </c:pt>
                <c:pt idx="18">
                  <c:v>666521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CF-4813-8C36-44BFA24577C2}"/>
            </c:ext>
          </c:extLst>
        </c:ser>
        <c:ser>
          <c:idx val="1"/>
          <c:order val="1"/>
          <c:tx>
            <c:strRef>
              <c:f>Empréstimo!$C$2</c:f>
              <c:strCache>
                <c:ptCount val="1"/>
                <c:pt idx="0">
                  <c:v>02/2023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*739 -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Empréstimo!$C$3:$C$22</c:f>
              <c:numCache>
                <c:formatCode>#,##0</c:formatCode>
                <c:ptCount val="20"/>
                <c:pt idx="0">
                  <c:v>9343290</c:v>
                </c:pt>
                <c:pt idx="1">
                  <c:v>6233599</c:v>
                </c:pt>
                <c:pt idx="2">
                  <c:v>4906391</c:v>
                </c:pt>
                <c:pt idx="3">
                  <c:v>3358468</c:v>
                </c:pt>
                <c:pt idx="4">
                  <c:v>3018102</c:v>
                </c:pt>
                <c:pt idx="5">
                  <c:v>2920360</c:v>
                </c:pt>
                <c:pt idx="6">
                  <c:v>2630470</c:v>
                </c:pt>
                <c:pt idx="7">
                  <c:v>2109648</c:v>
                </c:pt>
                <c:pt idx="8">
                  <c:v>1503060</c:v>
                </c:pt>
                <c:pt idx="9">
                  <c:v>1592063</c:v>
                </c:pt>
                <c:pt idx="10">
                  <c:v>1370435</c:v>
                </c:pt>
                <c:pt idx="11">
                  <c:v>1320594</c:v>
                </c:pt>
                <c:pt idx="12">
                  <c:v>1325308</c:v>
                </c:pt>
                <c:pt idx="13">
                  <c:v>1293329</c:v>
                </c:pt>
                <c:pt idx="14">
                  <c:v>1296648</c:v>
                </c:pt>
                <c:pt idx="15">
                  <c:v>803737</c:v>
                </c:pt>
                <c:pt idx="16">
                  <c:v>705486</c:v>
                </c:pt>
                <c:pt idx="17">
                  <c:v>679678</c:v>
                </c:pt>
                <c:pt idx="18">
                  <c:v>686790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CF-4813-8C36-44BFA24577C2}"/>
            </c:ext>
          </c:extLst>
        </c:ser>
        <c:ser>
          <c:idx val="2"/>
          <c:order val="2"/>
          <c:tx>
            <c:strRef>
              <c:f>Empréstimo!$D$2</c:f>
              <c:strCache>
                <c:ptCount val="1"/>
                <c:pt idx="0">
                  <c:v>03/2023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*739 -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Empréstimo!$D$3:$D$22</c:f>
              <c:numCache>
                <c:formatCode>#,##0</c:formatCode>
                <c:ptCount val="20"/>
                <c:pt idx="0">
                  <c:v>9310048</c:v>
                </c:pt>
                <c:pt idx="1">
                  <c:v>6218673</c:v>
                </c:pt>
                <c:pt idx="2">
                  <c:v>4883229</c:v>
                </c:pt>
                <c:pt idx="3">
                  <c:v>3371520</c:v>
                </c:pt>
                <c:pt idx="4">
                  <c:v>3014164</c:v>
                </c:pt>
                <c:pt idx="5">
                  <c:v>2928947</c:v>
                </c:pt>
                <c:pt idx="6">
                  <c:v>2671920</c:v>
                </c:pt>
                <c:pt idx="7">
                  <c:v>2114862</c:v>
                </c:pt>
                <c:pt idx="8">
                  <c:v>1456177</c:v>
                </c:pt>
                <c:pt idx="9">
                  <c:v>1609064</c:v>
                </c:pt>
                <c:pt idx="10">
                  <c:v>1358517</c:v>
                </c:pt>
                <c:pt idx="11">
                  <c:v>1292727</c:v>
                </c:pt>
                <c:pt idx="12">
                  <c:v>1324041</c:v>
                </c:pt>
                <c:pt idx="13">
                  <c:v>1306155</c:v>
                </c:pt>
                <c:pt idx="14">
                  <c:v>1374954</c:v>
                </c:pt>
                <c:pt idx="15">
                  <c:v>812585</c:v>
                </c:pt>
                <c:pt idx="16">
                  <c:v>710235</c:v>
                </c:pt>
                <c:pt idx="17">
                  <c:v>677827</c:v>
                </c:pt>
                <c:pt idx="18">
                  <c:v>696175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2CF-4813-8C36-44BFA24577C2}"/>
            </c:ext>
          </c:extLst>
        </c:ser>
        <c:ser>
          <c:idx val="3"/>
          <c:order val="3"/>
          <c:tx>
            <c:strRef>
              <c:f>Empréstimo!$E$2</c:f>
              <c:strCache>
                <c:ptCount val="1"/>
                <c:pt idx="0">
                  <c:v>04/2023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*739 -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Empréstimo!$E$3:$E$22</c:f>
              <c:numCache>
                <c:formatCode>#,##0</c:formatCode>
                <c:ptCount val="20"/>
                <c:pt idx="0">
                  <c:v>9283660</c:v>
                </c:pt>
                <c:pt idx="1">
                  <c:v>6190540</c:v>
                </c:pt>
                <c:pt idx="2">
                  <c:v>4852086</c:v>
                </c:pt>
                <c:pt idx="3">
                  <c:v>3378097</c:v>
                </c:pt>
                <c:pt idx="4">
                  <c:v>3051313</c:v>
                </c:pt>
                <c:pt idx="5">
                  <c:v>2974178</c:v>
                </c:pt>
                <c:pt idx="6">
                  <c:v>2734449</c:v>
                </c:pt>
                <c:pt idx="7">
                  <c:v>2142982</c:v>
                </c:pt>
                <c:pt idx="8">
                  <c:v>1413522</c:v>
                </c:pt>
                <c:pt idx="9">
                  <c:v>1637810</c:v>
                </c:pt>
                <c:pt idx="10">
                  <c:v>1347317</c:v>
                </c:pt>
                <c:pt idx="11">
                  <c:v>1271270</c:v>
                </c:pt>
                <c:pt idx="12">
                  <c:v>1322844</c:v>
                </c:pt>
                <c:pt idx="13">
                  <c:v>1338836</c:v>
                </c:pt>
                <c:pt idx="14">
                  <c:v>1439084</c:v>
                </c:pt>
                <c:pt idx="15">
                  <c:v>835731</c:v>
                </c:pt>
                <c:pt idx="16">
                  <c:v>704517</c:v>
                </c:pt>
                <c:pt idx="17">
                  <c:v>655186</c:v>
                </c:pt>
                <c:pt idx="18">
                  <c:v>702264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2CF-4813-8C36-44BFA24577C2}"/>
            </c:ext>
          </c:extLst>
        </c:ser>
        <c:ser>
          <c:idx val="4"/>
          <c:order val="4"/>
          <c:tx>
            <c:strRef>
              <c:f>Empréstimo!$F$2</c:f>
              <c:strCache>
                <c:ptCount val="1"/>
                <c:pt idx="0">
                  <c:v>05/2023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*739 -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Empréstimo!$F$3:$F$22</c:f>
              <c:numCache>
                <c:formatCode>#,##0</c:formatCode>
                <c:ptCount val="20"/>
                <c:pt idx="0">
                  <c:v>9201720</c:v>
                </c:pt>
                <c:pt idx="1">
                  <c:v>6142477</c:v>
                </c:pt>
                <c:pt idx="2">
                  <c:v>4835697</c:v>
                </c:pt>
                <c:pt idx="3">
                  <c:v>3403317</c:v>
                </c:pt>
                <c:pt idx="4">
                  <c:v>3055335</c:v>
                </c:pt>
                <c:pt idx="5">
                  <c:v>2988700</c:v>
                </c:pt>
                <c:pt idx="6">
                  <c:v>2795964</c:v>
                </c:pt>
                <c:pt idx="7">
                  <c:v>2161618</c:v>
                </c:pt>
                <c:pt idx="8">
                  <c:v>0</c:v>
                </c:pt>
                <c:pt idx="9">
                  <c:v>1756362</c:v>
                </c:pt>
                <c:pt idx="10">
                  <c:v>1339061</c:v>
                </c:pt>
                <c:pt idx="11">
                  <c:v>1246466</c:v>
                </c:pt>
                <c:pt idx="12">
                  <c:v>1323075</c:v>
                </c:pt>
                <c:pt idx="13">
                  <c:v>1369654</c:v>
                </c:pt>
                <c:pt idx="14">
                  <c:v>1509559</c:v>
                </c:pt>
                <c:pt idx="15">
                  <c:v>853613</c:v>
                </c:pt>
                <c:pt idx="16">
                  <c:v>725187</c:v>
                </c:pt>
                <c:pt idx="17">
                  <c:v>643149</c:v>
                </c:pt>
                <c:pt idx="18">
                  <c:v>729770</c:v>
                </c:pt>
                <c:pt idx="19">
                  <c:v>1358754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2CF-4813-8C36-44BFA24577C2}"/>
            </c:ext>
          </c:extLst>
        </c:ser>
        <c:ser>
          <c:idx val="5"/>
          <c:order val="5"/>
          <c:tx>
            <c:strRef>
              <c:f>Empréstimo!$G$2</c:f>
              <c:strCache>
                <c:ptCount val="1"/>
                <c:pt idx="0">
                  <c:v>06/2023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*739 -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Empréstimo!$G$3:$G$22</c:f>
              <c:numCache>
                <c:formatCode>#,##0</c:formatCode>
                <c:ptCount val="20"/>
                <c:pt idx="0">
                  <c:v>9124794</c:v>
                </c:pt>
                <c:pt idx="1">
                  <c:v>6098746</c:v>
                </c:pt>
                <c:pt idx="2">
                  <c:v>4824778</c:v>
                </c:pt>
                <c:pt idx="3">
                  <c:v>3412912</c:v>
                </c:pt>
                <c:pt idx="4">
                  <c:v>3047052</c:v>
                </c:pt>
                <c:pt idx="5">
                  <c:v>2956294</c:v>
                </c:pt>
                <c:pt idx="6">
                  <c:v>2837614</c:v>
                </c:pt>
                <c:pt idx="7">
                  <c:v>2171027</c:v>
                </c:pt>
                <c:pt idx="8">
                  <c:v>0</c:v>
                </c:pt>
                <c:pt idx="9">
                  <c:v>1773587</c:v>
                </c:pt>
                <c:pt idx="10">
                  <c:v>1321792</c:v>
                </c:pt>
                <c:pt idx="11">
                  <c:v>1227840</c:v>
                </c:pt>
                <c:pt idx="12">
                  <c:v>1317373</c:v>
                </c:pt>
                <c:pt idx="13">
                  <c:v>1384630</c:v>
                </c:pt>
                <c:pt idx="14">
                  <c:v>1545067</c:v>
                </c:pt>
                <c:pt idx="15">
                  <c:v>862011</c:v>
                </c:pt>
                <c:pt idx="16">
                  <c:v>743120</c:v>
                </c:pt>
                <c:pt idx="17">
                  <c:v>589655</c:v>
                </c:pt>
                <c:pt idx="18">
                  <c:v>757256</c:v>
                </c:pt>
                <c:pt idx="19">
                  <c:v>1323844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2CF-4813-8C36-44BFA24577C2}"/>
            </c:ext>
          </c:extLst>
        </c:ser>
        <c:ser>
          <c:idx val="6"/>
          <c:order val="6"/>
          <c:tx>
            <c:strRef>
              <c:f>Empréstimo!$H$2</c:f>
              <c:strCache>
                <c:ptCount val="1"/>
                <c:pt idx="0">
                  <c:v>07/2023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*739 -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Empréstimo!$H$3:$H$22</c:f>
              <c:numCache>
                <c:formatCode>#,##0</c:formatCode>
                <c:ptCount val="20"/>
                <c:pt idx="0">
                  <c:v>9043705</c:v>
                </c:pt>
                <c:pt idx="1">
                  <c:v>6056638</c:v>
                </c:pt>
                <c:pt idx="2">
                  <c:v>4820292</c:v>
                </c:pt>
                <c:pt idx="3">
                  <c:v>3412080</c:v>
                </c:pt>
                <c:pt idx="4">
                  <c:v>3039891</c:v>
                </c:pt>
                <c:pt idx="5">
                  <c:v>2929560</c:v>
                </c:pt>
                <c:pt idx="6">
                  <c:v>2881902</c:v>
                </c:pt>
                <c:pt idx="7">
                  <c:v>2176094</c:v>
                </c:pt>
                <c:pt idx="8">
                  <c:v>0</c:v>
                </c:pt>
                <c:pt idx="9">
                  <c:v>1779995</c:v>
                </c:pt>
                <c:pt idx="10">
                  <c:v>1300654</c:v>
                </c:pt>
                <c:pt idx="11">
                  <c:v>1210217</c:v>
                </c:pt>
                <c:pt idx="12">
                  <c:v>1311600</c:v>
                </c:pt>
                <c:pt idx="13">
                  <c:v>1399521</c:v>
                </c:pt>
                <c:pt idx="14">
                  <c:v>1575034</c:v>
                </c:pt>
                <c:pt idx="15">
                  <c:v>865845</c:v>
                </c:pt>
                <c:pt idx="16">
                  <c:v>761632</c:v>
                </c:pt>
                <c:pt idx="17">
                  <c:v>537529</c:v>
                </c:pt>
                <c:pt idx="18">
                  <c:v>786430</c:v>
                </c:pt>
                <c:pt idx="19">
                  <c:v>1290386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2CF-4813-8C36-44BFA24577C2}"/>
            </c:ext>
          </c:extLst>
        </c:ser>
        <c:ser>
          <c:idx val="7"/>
          <c:order val="7"/>
          <c:tx>
            <c:strRef>
              <c:f>Empréstimo!$I$2</c:f>
              <c:strCache>
                <c:ptCount val="1"/>
                <c:pt idx="0">
                  <c:v>08/2023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*739 -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Empréstimo!$I$3:$I$22</c:f>
              <c:numCache>
                <c:formatCode>#,##0</c:formatCode>
                <c:ptCount val="20"/>
                <c:pt idx="0">
                  <c:v>8932444</c:v>
                </c:pt>
                <c:pt idx="1">
                  <c:v>6004104</c:v>
                </c:pt>
                <c:pt idx="2">
                  <c:v>4787502</c:v>
                </c:pt>
                <c:pt idx="3">
                  <c:v>3396180</c:v>
                </c:pt>
                <c:pt idx="4">
                  <c:v>3037299</c:v>
                </c:pt>
                <c:pt idx="5">
                  <c:v>2896997</c:v>
                </c:pt>
                <c:pt idx="6">
                  <c:v>2920379</c:v>
                </c:pt>
                <c:pt idx="7">
                  <c:v>2184797</c:v>
                </c:pt>
                <c:pt idx="8">
                  <c:v>0</c:v>
                </c:pt>
                <c:pt idx="9">
                  <c:v>1790618</c:v>
                </c:pt>
                <c:pt idx="10">
                  <c:v>1270163</c:v>
                </c:pt>
                <c:pt idx="11">
                  <c:v>1188243</c:v>
                </c:pt>
                <c:pt idx="12">
                  <c:v>1325053</c:v>
                </c:pt>
                <c:pt idx="13">
                  <c:v>1409136</c:v>
                </c:pt>
                <c:pt idx="14">
                  <c:v>1610952</c:v>
                </c:pt>
                <c:pt idx="15">
                  <c:v>861175</c:v>
                </c:pt>
                <c:pt idx="16">
                  <c:v>782812</c:v>
                </c:pt>
                <c:pt idx="17">
                  <c:v>524836</c:v>
                </c:pt>
                <c:pt idx="18">
                  <c:v>848032</c:v>
                </c:pt>
                <c:pt idx="19">
                  <c:v>1258533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2CF-4813-8C36-44BFA24577C2}"/>
            </c:ext>
          </c:extLst>
        </c:ser>
        <c:ser>
          <c:idx val="8"/>
          <c:order val="8"/>
          <c:tx>
            <c:strRef>
              <c:f>Empréstimo!$J$2</c:f>
              <c:strCache>
                <c:ptCount val="1"/>
                <c:pt idx="0">
                  <c:v>09/2023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*739 -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Empréstimo!$J$3:$J$22</c:f>
              <c:numCache>
                <c:formatCode>#,##0</c:formatCode>
                <c:ptCount val="20"/>
                <c:pt idx="0">
                  <c:v>8849221</c:v>
                </c:pt>
                <c:pt idx="1">
                  <c:v>5963552</c:v>
                </c:pt>
                <c:pt idx="2">
                  <c:v>4834268</c:v>
                </c:pt>
                <c:pt idx="3">
                  <c:v>3433842</c:v>
                </c:pt>
                <c:pt idx="4">
                  <c:v>3035142</c:v>
                </c:pt>
                <c:pt idx="5">
                  <c:v>2864965</c:v>
                </c:pt>
                <c:pt idx="6">
                  <c:v>3013053</c:v>
                </c:pt>
                <c:pt idx="7">
                  <c:v>2193201</c:v>
                </c:pt>
                <c:pt idx="8">
                  <c:v>0</c:v>
                </c:pt>
                <c:pt idx="9">
                  <c:v>1817637</c:v>
                </c:pt>
                <c:pt idx="10">
                  <c:v>1242560</c:v>
                </c:pt>
                <c:pt idx="11">
                  <c:v>1170920</c:v>
                </c:pt>
                <c:pt idx="12">
                  <c:v>1368062</c:v>
                </c:pt>
                <c:pt idx="13">
                  <c:v>1418681</c:v>
                </c:pt>
                <c:pt idx="14">
                  <c:v>1636194</c:v>
                </c:pt>
                <c:pt idx="15">
                  <c:v>870415</c:v>
                </c:pt>
                <c:pt idx="16">
                  <c:v>805733</c:v>
                </c:pt>
                <c:pt idx="17">
                  <c:v>502026</c:v>
                </c:pt>
                <c:pt idx="18">
                  <c:v>902626</c:v>
                </c:pt>
                <c:pt idx="19">
                  <c:v>1222549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2CF-4813-8C36-44BFA24577C2}"/>
            </c:ext>
          </c:extLst>
        </c:ser>
        <c:ser>
          <c:idx val="9"/>
          <c:order val="9"/>
          <c:tx>
            <c:strRef>
              <c:f>Empréstimo!$K$2</c:f>
              <c:strCache>
                <c:ptCount val="1"/>
                <c:pt idx="0">
                  <c:v>10/2023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*739 -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Empréstimo!$K$3:$K$22</c:f>
              <c:numCache>
                <c:formatCode>#,##0</c:formatCode>
                <c:ptCount val="20"/>
                <c:pt idx="0">
                  <c:v>8748207</c:v>
                </c:pt>
                <c:pt idx="1">
                  <c:v>5926643</c:v>
                </c:pt>
                <c:pt idx="2">
                  <c:v>4846336</c:v>
                </c:pt>
                <c:pt idx="3">
                  <c:v>3435137</c:v>
                </c:pt>
                <c:pt idx="4">
                  <c:v>3028245</c:v>
                </c:pt>
                <c:pt idx="5">
                  <c:v>2840237</c:v>
                </c:pt>
                <c:pt idx="6">
                  <c:v>3075445</c:v>
                </c:pt>
                <c:pt idx="7">
                  <c:v>2202580</c:v>
                </c:pt>
                <c:pt idx="8">
                  <c:v>0</c:v>
                </c:pt>
                <c:pt idx="9">
                  <c:v>1860049</c:v>
                </c:pt>
                <c:pt idx="10">
                  <c:v>1214602</c:v>
                </c:pt>
                <c:pt idx="11">
                  <c:v>1148667</c:v>
                </c:pt>
                <c:pt idx="12">
                  <c:v>1371936</c:v>
                </c:pt>
                <c:pt idx="13">
                  <c:v>1424237</c:v>
                </c:pt>
                <c:pt idx="14">
                  <c:v>1666299</c:v>
                </c:pt>
                <c:pt idx="15">
                  <c:v>873024</c:v>
                </c:pt>
                <c:pt idx="16">
                  <c:v>814911</c:v>
                </c:pt>
                <c:pt idx="17">
                  <c:v>496747</c:v>
                </c:pt>
                <c:pt idx="18">
                  <c:v>958400</c:v>
                </c:pt>
                <c:pt idx="19">
                  <c:v>1186709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2CF-4813-8C36-44BFA24577C2}"/>
            </c:ext>
          </c:extLst>
        </c:ser>
        <c:ser>
          <c:idx val="10"/>
          <c:order val="10"/>
          <c:tx>
            <c:strRef>
              <c:f>Empréstimo!$L$2</c:f>
              <c:strCache>
                <c:ptCount val="1"/>
                <c:pt idx="0">
                  <c:v>11/2023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*739 -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Empréstimo!$L$3:$L$22</c:f>
              <c:numCache>
                <c:formatCode>#,##0</c:formatCode>
                <c:ptCount val="20"/>
                <c:pt idx="0">
                  <c:v>8669063</c:v>
                </c:pt>
                <c:pt idx="1">
                  <c:v>5895125</c:v>
                </c:pt>
                <c:pt idx="2">
                  <c:v>4825037</c:v>
                </c:pt>
                <c:pt idx="3">
                  <c:v>3509505</c:v>
                </c:pt>
                <c:pt idx="4">
                  <c:v>3028289</c:v>
                </c:pt>
                <c:pt idx="5">
                  <c:v>2816668</c:v>
                </c:pt>
                <c:pt idx="6">
                  <c:v>3126383</c:v>
                </c:pt>
                <c:pt idx="7">
                  <c:v>2214481</c:v>
                </c:pt>
                <c:pt idx="8">
                  <c:v>0</c:v>
                </c:pt>
                <c:pt idx="9">
                  <c:v>1889564</c:v>
                </c:pt>
                <c:pt idx="10">
                  <c:v>1185155</c:v>
                </c:pt>
                <c:pt idx="11">
                  <c:v>1127956</c:v>
                </c:pt>
                <c:pt idx="12">
                  <c:v>1345068</c:v>
                </c:pt>
                <c:pt idx="13">
                  <c:v>1430634</c:v>
                </c:pt>
                <c:pt idx="14">
                  <c:v>1717170</c:v>
                </c:pt>
                <c:pt idx="15">
                  <c:v>881975</c:v>
                </c:pt>
                <c:pt idx="16">
                  <c:v>820637</c:v>
                </c:pt>
                <c:pt idx="17">
                  <c:v>512063</c:v>
                </c:pt>
                <c:pt idx="18">
                  <c:v>1016231</c:v>
                </c:pt>
                <c:pt idx="19">
                  <c:v>1157808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2CF-4813-8C36-44BFA24577C2}"/>
            </c:ext>
          </c:extLst>
        </c:ser>
        <c:ser>
          <c:idx val="11"/>
          <c:order val="11"/>
          <c:tx>
            <c:strRef>
              <c:f>Empréstimo!$M$2</c:f>
              <c:strCache>
                <c:ptCount val="1"/>
                <c:pt idx="0">
                  <c:v>12/2023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*739 -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*752 - CETELEM-BNP	</c:v>
                </c:pt>
              </c:strCache>
            </c:strRef>
          </c:cat>
          <c:val>
            <c:numRef>
              <c:f>Empréstimo!$M$3:$M$22</c:f>
              <c:numCache>
                <c:formatCode>#,##0</c:formatCode>
                <c:ptCount val="20"/>
                <c:pt idx="0">
                  <c:v>8746350</c:v>
                </c:pt>
                <c:pt idx="1">
                  <c:v>6045869</c:v>
                </c:pt>
                <c:pt idx="2">
                  <c:v>4875377</c:v>
                </c:pt>
                <c:pt idx="3">
                  <c:v>3669363</c:v>
                </c:pt>
                <c:pt idx="4">
                  <c:v>3085859</c:v>
                </c:pt>
                <c:pt idx="5">
                  <c:v>2923014</c:v>
                </c:pt>
                <c:pt idx="6">
                  <c:v>3246414</c:v>
                </c:pt>
                <c:pt idx="7">
                  <c:v>2324144</c:v>
                </c:pt>
                <c:pt idx="8">
                  <c:v>0</c:v>
                </c:pt>
                <c:pt idx="9">
                  <c:v>2034363</c:v>
                </c:pt>
                <c:pt idx="10">
                  <c:v>1190589</c:v>
                </c:pt>
                <c:pt idx="11">
                  <c:v>1123283</c:v>
                </c:pt>
                <c:pt idx="12">
                  <c:v>1373738</c:v>
                </c:pt>
                <c:pt idx="13">
                  <c:v>1542905</c:v>
                </c:pt>
                <c:pt idx="14">
                  <c:v>1855990</c:v>
                </c:pt>
                <c:pt idx="15">
                  <c:v>925708</c:v>
                </c:pt>
                <c:pt idx="16">
                  <c:v>890495</c:v>
                </c:pt>
                <c:pt idx="17">
                  <c:v>539848</c:v>
                </c:pt>
                <c:pt idx="18">
                  <c:v>1150850</c:v>
                </c:pt>
                <c:pt idx="19">
                  <c:v>1148373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42CF-4813-8C36-44BFA24577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15642816"/>
        <c:axId val="847805952"/>
      </c:barChart>
      <c:catAx>
        <c:axId val="815642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47805952"/>
        <c:crosses val="autoZero"/>
        <c:auto val="1"/>
        <c:lblAlgn val="ctr"/>
        <c:lblOffset val="100"/>
        <c:noMultiLvlLbl val="0"/>
      </c:catAx>
      <c:valAx>
        <c:axId val="847805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15642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3280183727034137E-2"/>
          <c:y val="0.91513467320357833"/>
          <c:w val="0.97760629921259845"/>
          <c:h val="6.90368164503506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0"/>
                  <c:y val="-3.63948170341663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1BD-4DDC-8391-5E61B01BA8B2}"/>
                </c:ext>
              </c:extLst>
            </c:dLbl>
            <c:dLbl>
              <c:idx val="2"/>
              <c:layout>
                <c:manualLayout>
                  <c:x val="-2.1719249625578095E-3"/>
                  <c:y val="-5.19925957630947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1BD-4DDC-8391-5E61B01BA8B2}"/>
                </c:ext>
              </c:extLst>
            </c:dLbl>
            <c:dLbl>
              <c:idx val="3"/>
              <c:layout>
                <c:manualLayout>
                  <c:x val="1.0859624812788648E-3"/>
                  <c:y val="1.81974085170831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1BD-4DDC-8391-5E61B01BA8B2}"/>
                </c:ext>
              </c:extLst>
            </c:dLbl>
            <c:dLbl>
              <c:idx val="4"/>
              <c:layout>
                <c:manualLayout>
                  <c:x val="0"/>
                  <c:y val="-3.3795187246011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1BD-4DDC-8391-5E61B01BA8B2}"/>
                </c:ext>
              </c:extLst>
            </c:dLbl>
            <c:dLbl>
              <c:idx val="5"/>
              <c:layout>
                <c:manualLayout>
                  <c:x val="-7.9636328661455349E-17"/>
                  <c:y val="-2.85959276697021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1BD-4DDC-8391-5E61B01BA8B2}"/>
                </c:ext>
              </c:extLst>
            </c:dLbl>
            <c:dLbl>
              <c:idx val="6"/>
              <c:layout>
                <c:manualLayout>
                  <c:x val="-3.2578874438367938E-3"/>
                  <c:y val="7.53892638564873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1BD-4DDC-8391-5E61B01BA8B2}"/>
                </c:ext>
              </c:extLst>
            </c:dLbl>
            <c:dLbl>
              <c:idx val="7"/>
              <c:layout>
                <c:manualLayout>
                  <c:x val="-7.9636328661455349E-17"/>
                  <c:y val="4.1594076610475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1BD-4DDC-8391-5E61B01BA8B2}"/>
                </c:ext>
              </c:extLst>
            </c:dLbl>
            <c:dLbl>
              <c:idx val="8"/>
              <c:layout>
                <c:manualLayout>
                  <c:x val="3.257887443836714E-3"/>
                  <c:y val="3.89944468223210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1BD-4DDC-8391-5E61B01BA8B2}"/>
                </c:ext>
              </c:extLst>
            </c:dLbl>
            <c:dLbl>
              <c:idx val="9"/>
              <c:layout>
                <c:manualLayout>
                  <c:x val="-1.0859624812789047E-3"/>
                  <c:y val="3.3795187246011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1BD-4DDC-8391-5E61B01BA8B2}"/>
                </c:ext>
              </c:extLst>
            </c:dLbl>
            <c:dLbl>
              <c:idx val="10"/>
              <c:layout>
                <c:manualLayout>
                  <c:x val="4.343849925115619E-3"/>
                  <c:y val="1.29981489407736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1BD-4DDC-8391-5E61B01BA8B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Empréstimo!$B$91:$M$91</c:f>
              <c:numCache>
                <c:formatCode>mmm\-yy</c:formatCode>
                <c:ptCount val="12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  <c:pt idx="11">
                  <c:v>45261</c:v>
                </c:pt>
              </c:numCache>
            </c:numRef>
          </c:cat>
          <c:val>
            <c:numRef>
              <c:f>Empréstimo!$B$92:$M$92</c:f>
              <c:numCache>
                <c:formatCode>#,##0</c:formatCode>
                <c:ptCount val="12"/>
                <c:pt idx="0">
                  <c:v>46390393</c:v>
                </c:pt>
                <c:pt idx="1">
                  <c:v>47097456</c:v>
                </c:pt>
                <c:pt idx="2">
                  <c:v>47131820</c:v>
                </c:pt>
                <c:pt idx="3">
                  <c:v>47275686</c:v>
                </c:pt>
                <c:pt idx="4">
                  <c:v>47439478</c:v>
                </c:pt>
                <c:pt idx="5">
                  <c:v>47319392</c:v>
                </c:pt>
                <c:pt idx="6">
                  <c:v>47179005</c:v>
                </c:pt>
                <c:pt idx="7">
                  <c:v>47029255</c:v>
                </c:pt>
                <c:pt idx="8">
                  <c:v>47144647</c:v>
                </c:pt>
                <c:pt idx="9">
                  <c:v>47118411</c:v>
                </c:pt>
                <c:pt idx="10">
                  <c:v>47168812</c:v>
                </c:pt>
                <c:pt idx="11">
                  <c:v>48692532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1BD-4DDC-8391-5E61B01BA8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31767104"/>
        <c:axId val="739849472"/>
      </c:lineChart>
      <c:dateAx>
        <c:axId val="73176710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39849472"/>
        <c:crosses val="autoZero"/>
        <c:auto val="1"/>
        <c:lblOffset val="100"/>
        <c:baseTimeUnit val="months"/>
      </c:dateAx>
      <c:valAx>
        <c:axId val="739849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31767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RMC!$C$1</c:f>
              <c:strCache>
                <c:ptCount val="1"/>
                <c:pt idx="0">
                  <c:v>fev/2023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RMC!$A$3:$A$22</c:f>
              <c:strCache>
                <c:ptCount val="20"/>
                <c:pt idx="0">
                  <c:v>623 - BANCO PAN S/A</c:v>
                </c:pt>
                <c:pt idx="1">
                  <c:v>237 - BANCO BRADESCO S/A</c:v>
                </c:pt>
                <c:pt idx="2">
                  <c:v>104 - CAIXA ECONOMICA FEDERAL</c:v>
                </c:pt>
                <c:pt idx="3">
                  <c:v>389 - BANCO MERCANTIL DO BRASIL S/A</c:v>
                </c:pt>
                <c:pt idx="4">
                  <c:v>033 - BANCO SANTANDER (BRASIL) S/A</c:v>
                </c:pt>
                <c:pt idx="5">
                  <c:v>*739 - BANCO CETELEM S.A.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041 - BANCO DO ESTADO DO RIO GRANDE DO SUL S/A</c:v>
                </c:pt>
                <c:pt idx="9">
                  <c:v>935 - FACTA FINANCEIRA S A</c:v>
                </c:pt>
                <c:pt idx="10">
                  <c:v>903 - BANCO INTER S/A</c:v>
                </c:pt>
                <c:pt idx="11">
                  <c:v>001 - BANCO DO BRASIL S/A</c:v>
                </c:pt>
                <c:pt idx="12">
                  <c:v>233 - BANCO CIFRA S A</c:v>
                </c:pt>
                <c:pt idx="13">
                  <c:v>341 - BANCO ITAU S/A</c:v>
                </c:pt>
                <c:pt idx="14">
                  <c:v>422 - BANCO SAFRA S/A</c:v>
                </c:pt>
                <c:pt idx="15">
                  <c:v>000 - OUTRAS</c:v>
                </c:pt>
                <c:pt idx="16">
                  <c:v>254 - PARANA BANCO S. A.</c:v>
                </c:pt>
                <c:pt idx="17">
                  <c:v>243 - BANCO MASTER S.A.</c:v>
                </c:pt>
                <c:pt idx="18">
                  <c:v>*752 - CETELEM-BNP	</c:v>
                </c:pt>
                <c:pt idx="19">
                  <c:v>121 - BANCO AGIBANK S.A.</c:v>
                </c:pt>
              </c:strCache>
            </c:strRef>
          </c:cat>
          <c:val>
            <c:numRef>
              <c:f>RMC!$C$3:$C$22</c:f>
              <c:numCache>
                <c:formatCode>#,##0</c:formatCode>
                <c:ptCount val="20"/>
                <c:pt idx="0">
                  <c:v>1371049</c:v>
                </c:pt>
                <c:pt idx="1">
                  <c:v>1174845</c:v>
                </c:pt>
                <c:pt idx="2">
                  <c:v>938200</c:v>
                </c:pt>
                <c:pt idx="3">
                  <c:v>555523</c:v>
                </c:pt>
                <c:pt idx="4">
                  <c:v>396998</c:v>
                </c:pt>
                <c:pt idx="5">
                  <c:v>330730</c:v>
                </c:pt>
                <c:pt idx="6">
                  <c:v>376879</c:v>
                </c:pt>
                <c:pt idx="7">
                  <c:v>333916</c:v>
                </c:pt>
                <c:pt idx="8">
                  <c:v>205080</c:v>
                </c:pt>
                <c:pt idx="9">
                  <c:v>62637</c:v>
                </c:pt>
                <c:pt idx="10">
                  <c:v>47641</c:v>
                </c:pt>
                <c:pt idx="11">
                  <c:v>38927</c:v>
                </c:pt>
                <c:pt idx="12">
                  <c:v>8136</c:v>
                </c:pt>
                <c:pt idx="13">
                  <c:v>4309</c:v>
                </c:pt>
                <c:pt idx="14">
                  <c:v>3363</c:v>
                </c:pt>
                <c:pt idx="15">
                  <c:v>1586</c:v>
                </c:pt>
                <c:pt idx="16">
                  <c:v>1157</c:v>
                </c:pt>
                <c:pt idx="17">
                  <c:v>0</c:v>
                </c:pt>
                <c:pt idx="19">
                  <c:v>779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AB-4AD1-88B7-BE4022FD0324}"/>
            </c:ext>
          </c:extLst>
        </c:ser>
        <c:ser>
          <c:idx val="1"/>
          <c:order val="1"/>
          <c:tx>
            <c:strRef>
              <c:f>RMC!$D$1</c:f>
              <c:strCache>
                <c:ptCount val="1"/>
                <c:pt idx="0">
                  <c:v>mar/2023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RMC!$A$3:$A$22</c:f>
              <c:strCache>
                <c:ptCount val="20"/>
                <c:pt idx="0">
                  <c:v>623 - BANCO PAN S/A</c:v>
                </c:pt>
                <c:pt idx="1">
                  <c:v>237 - BANCO BRADESCO S/A</c:v>
                </c:pt>
                <c:pt idx="2">
                  <c:v>104 - CAIXA ECONOMICA FEDERAL</c:v>
                </c:pt>
                <c:pt idx="3">
                  <c:v>389 - BANCO MERCANTIL DO BRASIL S/A</c:v>
                </c:pt>
                <c:pt idx="4">
                  <c:v>033 - BANCO SANTANDER (BRASIL) S/A</c:v>
                </c:pt>
                <c:pt idx="5">
                  <c:v>*739 - BANCO CETELEM S.A.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041 - BANCO DO ESTADO DO RIO GRANDE DO SUL S/A</c:v>
                </c:pt>
                <c:pt idx="9">
                  <c:v>935 - FACTA FINANCEIRA S A</c:v>
                </c:pt>
                <c:pt idx="10">
                  <c:v>903 - BANCO INTER S/A</c:v>
                </c:pt>
                <c:pt idx="11">
                  <c:v>001 - BANCO DO BRASIL S/A</c:v>
                </c:pt>
                <c:pt idx="12">
                  <c:v>233 - BANCO CIFRA S A</c:v>
                </c:pt>
                <c:pt idx="13">
                  <c:v>341 - BANCO ITAU S/A</c:v>
                </c:pt>
                <c:pt idx="14">
                  <c:v>422 - BANCO SAFRA S/A</c:v>
                </c:pt>
                <c:pt idx="15">
                  <c:v>000 - OUTRAS</c:v>
                </c:pt>
                <c:pt idx="16">
                  <c:v>254 - PARANA BANCO S. A.</c:v>
                </c:pt>
                <c:pt idx="17">
                  <c:v>243 - BANCO MASTER S.A.</c:v>
                </c:pt>
                <c:pt idx="18">
                  <c:v>*752 - CETELEM-BNP	</c:v>
                </c:pt>
                <c:pt idx="19">
                  <c:v>121 - BANCO AGIBANK S.A.</c:v>
                </c:pt>
              </c:strCache>
            </c:strRef>
          </c:cat>
          <c:val>
            <c:numRef>
              <c:f>RMC!$D$3:$D$22</c:f>
              <c:numCache>
                <c:formatCode>#,##0</c:formatCode>
                <c:ptCount val="20"/>
                <c:pt idx="0">
                  <c:v>1384427</c:v>
                </c:pt>
                <c:pt idx="1">
                  <c:v>1174006</c:v>
                </c:pt>
                <c:pt idx="2">
                  <c:v>938464</c:v>
                </c:pt>
                <c:pt idx="3">
                  <c:v>559796</c:v>
                </c:pt>
                <c:pt idx="4">
                  <c:v>399206</c:v>
                </c:pt>
                <c:pt idx="5">
                  <c:v>295658</c:v>
                </c:pt>
                <c:pt idx="6">
                  <c:v>384561</c:v>
                </c:pt>
                <c:pt idx="7">
                  <c:v>338707</c:v>
                </c:pt>
                <c:pt idx="8">
                  <c:v>204128</c:v>
                </c:pt>
                <c:pt idx="9">
                  <c:v>67190</c:v>
                </c:pt>
                <c:pt idx="10">
                  <c:v>47484</c:v>
                </c:pt>
                <c:pt idx="11">
                  <c:v>38922</c:v>
                </c:pt>
                <c:pt idx="12">
                  <c:v>8135</c:v>
                </c:pt>
                <c:pt idx="13">
                  <c:v>4323</c:v>
                </c:pt>
                <c:pt idx="14">
                  <c:v>3356</c:v>
                </c:pt>
                <c:pt idx="15">
                  <c:v>1586</c:v>
                </c:pt>
                <c:pt idx="16">
                  <c:v>1157</c:v>
                </c:pt>
                <c:pt idx="17">
                  <c:v>0</c:v>
                </c:pt>
                <c:pt idx="19">
                  <c:v>779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AB-4AD1-88B7-BE4022FD0324}"/>
            </c:ext>
          </c:extLst>
        </c:ser>
        <c:ser>
          <c:idx val="2"/>
          <c:order val="2"/>
          <c:tx>
            <c:strRef>
              <c:f>RMC!$E$1</c:f>
              <c:strCache>
                <c:ptCount val="1"/>
                <c:pt idx="0">
                  <c:v>abr/2023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RMC!$A$3:$A$22</c:f>
              <c:strCache>
                <c:ptCount val="20"/>
                <c:pt idx="0">
                  <c:v>623 - BANCO PAN S/A</c:v>
                </c:pt>
                <c:pt idx="1">
                  <c:v>237 - BANCO BRADESCO S/A</c:v>
                </c:pt>
                <c:pt idx="2">
                  <c:v>104 - CAIXA ECONOMICA FEDERAL</c:v>
                </c:pt>
                <c:pt idx="3">
                  <c:v>389 - BANCO MERCANTIL DO BRASIL S/A</c:v>
                </c:pt>
                <c:pt idx="4">
                  <c:v>033 - BANCO SANTANDER (BRASIL) S/A</c:v>
                </c:pt>
                <c:pt idx="5">
                  <c:v>*739 - BANCO CETELEM S.A.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041 - BANCO DO ESTADO DO RIO GRANDE DO SUL S/A</c:v>
                </c:pt>
                <c:pt idx="9">
                  <c:v>935 - FACTA FINANCEIRA S A</c:v>
                </c:pt>
                <c:pt idx="10">
                  <c:v>903 - BANCO INTER S/A</c:v>
                </c:pt>
                <c:pt idx="11">
                  <c:v>001 - BANCO DO BRASIL S/A</c:v>
                </c:pt>
                <c:pt idx="12">
                  <c:v>233 - BANCO CIFRA S A</c:v>
                </c:pt>
                <c:pt idx="13">
                  <c:v>341 - BANCO ITAU S/A</c:v>
                </c:pt>
                <c:pt idx="14">
                  <c:v>422 - BANCO SAFRA S/A</c:v>
                </c:pt>
                <c:pt idx="15">
                  <c:v>000 - OUTRAS</c:v>
                </c:pt>
                <c:pt idx="16">
                  <c:v>254 - PARANA BANCO S. A.</c:v>
                </c:pt>
                <c:pt idx="17">
                  <c:v>243 - BANCO MASTER S.A.</c:v>
                </c:pt>
                <c:pt idx="18">
                  <c:v>*752 - CETELEM-BNP	</c:v>
                </c:pt>
                <c:pt idx="19">
                  <c:v>121 - BANCO AGIBANK S.A.</c:v>
                </c:pt>
              </c:strCache>
            </c:strRef>
          </c:cat>
          <c:val>
            <c:numRef>
              <c:f>RMC!$E$3:$E$22</c:f>
              <c:numCache>
                <c:formatCode>#,##0</c:formatCode>
                <c:ptCount val="20"/>
                <c:pt idx="0">
                  <c:v>1421059</c:v>
                </c:pt>
                <c:pt idx="1">
                  <c:v>1183670</c:v>
                </c:pt>
                <c:pt idx="2">
                  <c:v>944396</c:v>
                </c:pt>
                <c:pt idx="3">
                  <c:v>567320</c:v>
                </c:pt>
                <c:pt idx="4">
                  <c:v>406035</c:v>
                </c:pt>
                <c:pt idx="5">
                  <c:v>295834</c:v>
                </c:pt>
                <c:pt idx="6">
                  <c:v>389697</c:v>
                </c:pt>
                <c:pt idx="7">
                  <c:v>345595</c:v>
                </c:pt>
                <c:pt idx="8">
                  <c:v>203570</c:v>
                </c:pt>
                <c:pt idx="9">
                  <c:v>73230</c:v>
                </c:pt>
                <c:pt idx="10">
                  <c:v>48352</c:v>
                </c:pt>
                <c:pt idx="11">
                  <c:v>39309</c:v>
                </c:pt>
                <c:pt idx="12">
                  <c:v>8237</c:v>
                </c:pt>
                <c:pt idx="13">
                  <c:v>2645</c:v>
                </c:pt>
                <c:pt idx="14">
                  <c:v>3396</c:v>
                </c:pt>
                <c:pt idx="15">
                  <c:v>1875</c:v>
                </c:pt>
                <c:pt idx="16">
                  <c:v>1167</c:v>
                </c:pt>
                <c:pt idx="17">
                  <c:v>677</c:v>
                </c:pt>
                <c:pt idx="19">
                  <c:v>1341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AB-4AD1-88B7-BE4022FD0324}"/>
            </c:ext>
          </c:extLst>
        </c:ser>
        <c:ser>
          <c:idx val="3"/>
          <c:order val="3"/>
          <c:tx>
            <c:strRef>
              <c:f>RMC!$F$1</c:f>
              <c:strCache>
                <c:ptCount val="1"/>
                <c:pt idx="0">
                  <c:v>mai/2023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RMC!$A$3:$A$22</c:f>
              <c:strCache>
                <c:ptCount val="20"/>
                <c:pt idx="0">
                  <c:v>623 - BANCO PAN S/A</c:v>
                </c:pt>
                <c:pt idx="1">
                  <c:v>237 - BANCO BRADESCO S/A</c:v>
                </c:pt>
                <c:pt idx="2">
                  <c:v>104 - CAIXA ECONOMICA FEDERAL</c:v>
                </c:pt>
                <c:pt idx="3">
                  <c:v>389 - BANCO MERCANTIL DO BRASIL S/A</c:v>
                </c:pt>
                <c:pt idx="4">
                  <c:v>033 - BANCO SANTANDER (BRASIL) S/A</c:v>
                </c:pt>
                <c:pt idx="5">
                  <c:v>*739 - BANCO CETELEM S.A.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041 - BANCO DO ESTADO DO RIO GRANDE DO SUL S/A</c:v>
                </c:pt>
                <c:pt idx="9">
                  <c:v>935 - FACTA FINANCEIRA S A</c:v>
                </c:pt>
                <c:pt idx="10">
                  <c:v>903 - BANCO INTER S/A</c:v>
                </c:pt>
                <c:pt idx="11">
                  <c:v>001 - BANCO DO BRASIL S/A</c:v>
                </c:pt>
                <c:pt idx="12">
                  <c:v>233 - BANCO CIFRA S A</c:v>
                </c:pt>
                <c:pt idx="13">
                  <c:v>341 - BANCO ITAU S/A</c:v>
                </c:pt>
                <c:pt idx="14">
                  <c:v>422 - BANCO SAFRA S/A</c:v>
                </c:pt>
                <c:pt idx="15">
                  <c:v>000 - OUTRAS</c:v>
                </c:pt>
                <c:pt idx="16">
                  <c:v>254 - PARANA BANCO S. A.</c:v>
                </c:pt>
                <c:pt idx="17">
                  <c:v>243 - BANCO MASTER S.A.</c:v>
                </c:pt>
                <c:pt idx="18">
                  <c:v>*752 - CETELEM-BNP	</c:v>
                </c:pt>
                <c:pt idx="19">
                  <c:v>121 - BANCO AGIBANK S.A.</c:v>
                </c:pt>
              </c:strCache>
            </c:strRef>
          </c:cat>
          <c:val>
            <c:numRef>
              <c:f>RMC!$F$3:$F$22</c:f>
              <c:numCache>
                <c:formatCode>#,##0</c:formatCode>
                <c:ptCount val="20"/>
                <c:pt idx="0">
                  <c:v>1433764</c:v>
                </c:pt>
                <c:pt idx="1">
                  <c:v>1182998</c:v>
                </c:pt>
                <c:pt idx="2">
                  <c:v>944263</c:v>
                </c:pt>
                <c:pt idx="3">
                  <c:v>572192</c:v>
                </c:pt>
                <c:pt idx="4">
                  <c:v>410745</c:v>
                </c:pt>
                <c:pt idx="5">
                  <c:v>0</c:v>
                </c:pt>
                <c:pt idx="6">
                  <c:v>391759</c:v>
                </c:pt>
                <c:pt idx="7">
                  <c:v>348648</c:v>
                </c:pt>
                <c:pt idx="8">
                  <c:v>202146</c:v>
                </c:pt>
                <c:pt idx="9">
                  <c:v>78005</c:v>
                </c:pt>
                <c:pt idx="10">
                  <c:v>48194</c:v>
                </c:pt>
                <c:pt idx="11">
                  <c:v>39308</c:v>
                </c:pt>
                <c:pt idx="12">
                  <c:v>8237</c:v>
                </c:pt>
                <c:pt idx="13">
                  <c:v>2645</c:v>
                </c:pt>
                <c:pt idx="14">
                  <c:v>3394</c:v>
                </c:pt>
                <c:pt idx="15">
                  <c:v>2011</c:v>
                </c:pt>
                <c:pt idx="16">
                  <c:v>1167</c:v>
                </c:pt>
                <c:pt idx="17">
                  <c:v>1533</c:v>
                </c:pt>
                <c:pt idx="18">
                  <c:v>274366</c:v>
                </c:pt>
                <c:pt idx="19">
                  <c:v>5871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2AB-4AD1-88B7-BE4022FD0324}"/>
            </c:ext>
          </c:extLst>
        </c:ser>
        <c:ser>
          <c:idx val="4"/>
          <c:order val="4"/>
          <c:tx>
            <c:strRef>
              <c:f>RMC!$G$1</c:f>
              <c:strCache>
                <c:ptCount val="1"/>
                <c:pt idx="0">
                  <c:v>jun/2023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RMC!$A$3:$A$22</c:f>
              <c:strCache>
                <c:ptCount val="20"/>
                <c:pt idx="0">
                  <c:v>623 - BANCO PAN S/A</c:v>
                </c:pt>
                <c:pt idx="1">
                  <c:v>237 - BANCO BRADESCO S/A</c:v>
                </c:pt>
                <c:pt idx="2">
                  <c:v>104 - CAIXA ECONOMICA FEDERAL</c:v>
                </c:pt>
                <c:pt idx="3">
                  <c:v>389 - BANCO MERCANTIL DO BRASIL S/A</c:v>
                </c:pt>
                <c:pt idx="4">
                  <c:v>033 - BANCO SANTANDER (BRASIL) S/A</c:v>
                </c:pt>
                <c:pt idx="5">
                  <c:v>*739 - BANCO CETELEM S.A.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041 - BANCO DO ESTADO DO RIO GRANDE DO SUL S/A</c:v>
                </c:pt>
                <c:pt idx="9">
                  <c:v>935 - FACTA FINANCEIRA S A</c:v>
                </c:pt>
                <c:pt idx="10">
                  <c:v>903 - BANCO INTER S/A</c:v>
                </c:pt>
                <c:pt idx="11">
                  <c:v>001 - BANCO DO BRASIL S/A</c:v>
                </c:pt>
                <c:pt idx="12">
                  <c:v>233 - BANCO CIFRA S A</c:v>
                </c:pt>
                <c:pt idx="13">
                  <c:v>341 - BANCO ITAU S/A</c:v>
                </c:pt>
                <c:pt idx="14">
                  <c:v>422 - BANCO SAFRA S/A</c:v>
                </c:pt>
                <c:pt idx="15">
                  <c:v>000 - OUTRAS</c:v>
                </c:pt>
                <c:pt idx="16">
                  <c:v>254 - PARANA BANCO S. A.</c:v>
                </c:pt>
                <c:pt idx="17">
                  <c:v>243 - BANCO MASTER S.A.</c:v>
                </c:pt>
                <c:pt idx="18">
                  <c:v>*752 - CETELEM-BNP	</c:v>
                </c:pt>
                <c:pt idx="19">
                  <c:v>121 - BANCO AGIBANK S.A.</c:v>
                </c:pt>
              </c:strCache>
            </c:strRef>
          </c:cat>
          <c:val>
            <c:numRef>
              <c:f>RMC!$G$3:$G$22</c:f>
              <c:numCache>
                <c:formatCode>#,##0</c:formatCode>
                <c:ptCount val="20"/>
                <c:pt idx="0">
                  <c:v>1443671</c:v>
                </c:pt>
                <c:pt idx="1">
                  <c:v>1178113</c:v>
                </c:pt>
                <c:pt idx="2">
                  <c:v>944132</c:v>
                </c:pt>
                <c:pt idx="3">
                  <c:v>574855</c:v>
                </c:pt>
                <c:pt idx="4">
                  <c:v>415053</c:v>
                </c:pt>
                <c:pt idx="5">
                  <c:v>0</c:v>
                </c:pt>
                <c:pt idx="6">
                  <c:v>393387</c:v>
                </c:pt>
                <c:pt idx="7">
                  <c:v>349903</c:v>
                </c:pt>
                <c:pt idx="8">
                  <c:v>200898</c:v>
                </c:pt>
                <c:pt idx="9">
                  <c:v>80861</c:v>
                </c:pt>
                <c:pt idx="10">
                  <c:v>48084</c:v>
                </c:pt>
                <c:pt idx="11">
                  <c:v>39307</c:v>
                </c:pt>
                <c:pt idx="12">
                  <c:v>8237</c:v>
                </c:pt>
                <c:pt idx="13">
                  <c:v>2645</c:v>
                </c:pt>
                <c:pt idx="14">
                  <c:v>3393</c:v>
                </c:pt>
                <c:pt idx="15">
                  <c:v>2167</c:v>
                </c:pt>
                <c:pt idx="16">
                  <c:v>1167</c:v>
                </c:pt>
                <c:pt idx="17">
                  <c:v>2243</c:v>
                </c:pt>
                <c:pt idx="18">
                  <c:v>264474</c:v>
                </c:pt>
                <c:pt idx="19">
                  <c:v>9316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2AB-4AD1-88B7-BE4022FD0324}"/>
            </c:ext>
          </c:extLst>
        </c:ser>
        <c:ser>
          <c:idx val="5"/>
          <c:order val="5"/>
          <c:tx>
            <c:strRef>
              <c:f>RMC!$H$1</c:f>
              <c:strCache>
                <c:ptCount val="1"/>
                <c:pt idx="0">
                  <c:v>jul/2023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RMC!$A$3:$A$22</c:f>
              <c:strCache>
                <c:ptCount val="20"/>
                <c:pt idx="0">
                  <c:v>623 - BANCO PAN S/A</c:v>
                </c:pt>
                <c:pt idx="1">
                  <c:v>237 - BANCO BRADESCO S/A</c:v>
                </c:pt>
                <c:pt idx="2">
                  <c:v>104 - CAIXA ECONOMICA FEDERAL</c:v>
                </c:pt>
                <c:pt idx="3">
                  <c:v>389 - BANCO MERCANTIL DO BRASIL S/A</c:v>
                </c:pt>
                <c:pt idx="4">
                  <c:v>033 - BANCO SANTANDER (BRASIL) S/A</c:v>
                </c:pt>
                <c:pt idx="5">
                  <c:v>*739 - BANCO CETELEM S.A.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041 - BANCO DO ESTADO DO RIO GRANDE DO SUL S/A</c:v>
                </c:pt>
                <c:pt idx="9">
                  <c:v>935 - FACTA FINANCEIRA S A</c:v>
                </c:pt>
                <c:pt idx="10">
                  <c:v>903 - BANCO INTER S/A</c:v>
                </c:pt>
                <c:pt idx="11">
                  <c:v>001 - BANCO DO BRASIL S/A</c:v>
                </c:pt>
                <c:pt idx="12">
                  <c:v>233 - BANCO CIFRA S A</c:v>
                </c:pt>
                <c:pt idx="13">
                  <c:v>341 - BANCO ITAU S/A</c:v>
                </c:pt>
                <c:pt idx="14">
                  <c:v>422 - BANCO SAFRA S/A</c:v>
                </c:pt>
                <c:pt idx="15">
                  <c:v>000 - OUTRAS</c:v>
                </c:pt>
                <c:pt idx="16">
                  <c:v>254 - PARANA BANCO S. A.</c:v>
                </c:pt>
                <c:pt idx="17">
                  <c:v>243 - BANCO MASTER S.A.</c:v>
                </c:pt>
                <c:pt idx="18">
                  <c:v>*752 - CETELEM-BNP	</c:v>
                </c:pt>
                <c:pt idx="19">
                  <c:v>121 - BANCO AGIBANK S.A.</c:v>
                </c:pt>
              </c:strCache>
            </c:strRef>
          </c:cat>
          <c:val>
            <c:numRef>
              <c:f>RMC!$H$3:$H$22</c:f>
              <c:numCache>
                <c:formatCode>#,##0</c:formatCode>
                <c:ptCount val="20"/>
                <c:pt idx="0">
                  <c:v>1454512</c:v>
                </c:pt>
                <c:pt idx="1">
                  <c:v>1178662</c:v>
                </c:pt>
                <c:pt idx="2">
                  <c:v>943999</c:v>
                </c:pt>
                <c:pt idx="3">
                  <c:v>575525</c:v>
                </c:pt>
                <c:pt idx="4">
                  <c:v>419829</c:v>
                </c:pt>
                <c:pt idx="5">
                  <c:v>0</c:v>
                </c:pt>
                <c:pt idx="6">
                  <c:v>395354</c:v>
                </c:pt>
                <c:pt idx="7">
                  <c:v>351019</c:v>
                </c:pt>
                <c:pt idx="8">
                  <c:v>187992</c:v>
                </c:pt>
                <c:pt idx="9">
                  <c:v>84571</c:v>
                </c:pt>
                <c:pt idx="10">
                  <c:v>47999</c:v>
                </c:pt>
                <c:pt idx="11">
                  <c:v>39307</c:v>
                </c:pt>
                <c:pt idx="12">
                  <c:v>8237</c:v>
                </c:pt>
                <c:pt idx="13">
                  <c:v>2645</c:v>
                </c:pt>
                <c:pt idx="14">
                  <c:v>3390</c:v>
                </c:pt>
                <c:pt idx="15">
                  <c:v>2672</c:v>
                </c:pt>
                <c:pt idx="16">
                  <c:v>1167</c:v>
                </c:pt>
                <c:pt idx="17">
                  <c:v>3559</c:v>
                </c:pt>
                <c:pt idx="18">
                  <c:v>250017</c:v>
                </c:pt>
                <c:pt idx="19">
                  <c:v>12723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2AB-4AD1-88B7-BE4022FD0324}"/>
            </c:ext>
          </c:extLst>
        </c:ser>
        <c:ser>
          <c:idx val="6"/>
          <c:order val="6"/>
          <c:tx>
            <c:strRef>
              <c:f>RMC!$I$1</c:f>
              <c:strCache>
                <c:ptCount val="1"/>
                <c:pt idx="0">
                  <c:v>ago/2023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RMC!$A$3:$A$22</c:f>
              <c:strCache>
                <c:ptCount val="20"/>
                <c:pt idx="0">
                  <c:v>623 - BANCO PAN S/A</c:v>
                </c:pt>
                <c:pt idx="1">
                  <c:v>237 - BANCO BRADESCO S/A</c:v>
                </c:pt>
                <c:pt idx="2">
                  <c:v>104 - CAIXA ECONOMICA FEDERAL</c:v>
                </c:pt>
                <c:pt idx="3">
                  <c:v>389 - BANCO MERCANTIL DO BRASIL S/A</c:v>
                </c:pt>
                <c:pt idx="4">
                  <c:v>033 - BANCO SANTANDER (BRASIL) S/A</c:v>
                </c:pt>
                <c:pt idx="5">
                  <c:v>*739 - BANCO CETELEM S.A.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041 - BANCO DO ESTADO DO RIO GRANDE DO SUL S/A</c:v>
                </c:pt>
                <c:pt idx="9">
                  <c:v>935 - FACTA FINANCEIRA S A</c:v>
                </c:pt>
                <c:pt idx="10">
                  <c:v>903 - BANCO INTER S/A</c:v>
                </c:pt>
                <c:pt idx="11">
                  <c:v>001 - BANCO DO BRASIL S/A</c:v>
                </c:pt>
                <c:pt idx="12">
                  <c:v>233 - BANCO CIFRA S A</c:v>
                </c:pt>
                <c:pt idx="13">
                  <c:v>341 - BANCO ITAU S/A</c:v>
                </c:pt>
                <c:pt idx="14">
                  <c:v>422 - BANCO SAFRA S/A</c:v>
                </c:pt>
                <c:pt idx="15">
                  <c:v>000 - OUTRAS</c:v>
                </c:pt>
                <c:pt idx="16">
                  <c:v>254 - PARANA BANCO S. A.</c:v>
                </c:pt>
                <c:pt idx="17">
                  <c:v>243 - BANCO MASTER S.A.</c:v>
                </c:pt>
                <c:pt idx="18">
                  <c:v>*752 - CETELEM-BNP	</c:v>
                </c:pt>
                <c:pt idx="19">
                  <c:v>121 - BANCO AGIBANK S.A.</c:v>
                </c:pt>
              </c:strCache>
            </c:strRef>
          </c:cat>
          <c:val>
            <c:numRef>
              <c:f>RMC!$I$3:$I$22</c:f>
              <c:numCache>
                <c:formatCode>#,##0</c:formatCode>
                <c:ptCount val="20"/>
                <c:pt idx="0">
                  <c:v>1466583</c:v>
                </c:pt>
                <c:pt idx="1">
                  <c:v>1176596</c:v>
                </c:pt>
                <c:pt idx="2">
                  <c:v>943936</c:v>
                </c:pt>
                <c:pt idx="3">
                  <c:v>578411</c:v>
                </c:pt>
                <c:pt idx="4">
                  <c:v>425210</c:v>
                </c:pt>
                <c:pt idx="5">
                  <c:v>0</c:v>
                </c:pt>
                <c:pt idx="6">
                  <c:v>397628</c:v>
                </c:pt>
                <c:pt idx="7">
                  <c:v>352124</c:v>
                </c:pt>
                <c:pt idx="8">
                  <c:v>179416</c:v>
                </c:pt>
                <c:pt idx="9">
                  <c:v>88859</c:v>
                </c:pt>
                <c:pt idx="10">
                  <c:v>47907</c:v>
                </c:pt>
                <c:pt idx="11">
                  <c:v>39306</c:v>
                </c:pt>
                <c:pt idx="12">
                  <c:v>8237</c:v>
                </c:pt>
                <c:pt idx="13">
                  <c:v>2645</c:v>
                </c:pt>
                <c:pt idx="14">
                  <c:v>3386</c:v>
                </c:pt>
                <c:pt idx="15">
                  <c:v>3346</c:v>
                </c:pt>
                <c:pt idx="16">
                  <c:v>1167</c:v>
                </c:pt>
                <c:pt idx="17">
                  <c:v>5331</c:v>
                </c:pt>
                <c:pt idx="18">
                  <c:v>219863</c:v>
                </c:pt>
                <c:pt idx="19">
                  <c:v>16729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2AB-4AD1-88B7-BE4022FD0324}"/>
            </c:ext>
          </c:extLst>
        </c:ser>
        <c:ser>
          <c:idx val="7"/>
          <c:order val="7"/>
          <c:tx>
            <c:strRef>
              <c:f>RMC!$J$1</c:f>
              <c:strCache>
                <c:ptCount val="1"/>
                <c:pt idx="0">
                  <c:v>set/2023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RMC!$A$3:$A$22</c:f>
              <c:strCache>
                <c:ptCount val="20"/>
                <c:pt idx="0">
                  <c:v>623 - BANCO PAN S/A</c:v>
                </c:pt>
                <c:pt idx="1">
                  <c:v>237 - BANCO BRADESCO S/A</c:v>
                </c:pt>
                <c:pt idx="2">
                  <c:v>104 - CAIXA ECONOMICA FEDERAL</c:v>
                </c:pt>
                <c:pt idx="3">
                  <c:v>389 - BANCO MERCANTIL DO BRASIL S/A</c:v>
                </c:pt>
                <c:pt idx="4">
                  <c:v>033 - BANCO SANTANDER (BRASIL) S/A</c:v>
                </c:pt>
                <c:pt idx="5">
                  <c:v>*739 - BANCO CETELEM S.A.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041 - BANCO DO ESTADO DO RIO GRANDE DO SUL S/A</c:v>
                </c:pt>
                <c:pt idx="9">
                  <c:v>935 - FACTA FINANCEIRA S A</c:v>
                </c:pt>
                <c:pt idx="10">
                  <c:v>903 - BANCO INTER S/A</c:v>
                </c:pt>
                <c:pt idx="11">
                  <c:v>001 - BANCO DO BRASIL S/A</c:v>
                </c:pt>
                <c:pt idx="12">
                  <c:v>233 - BANCO CIFRA S A</c:v>
                </c:pt>
                <c:pt idx="13">
                  <c:v>341 - BANCO ITAU S/A</c:v>
                </c:pt>
                <c:pt idx="14">
                  <c:v>422 - BANCO SAFRA S/A</c:v>
                </c:pt>
                <c:pt idx="15">
                  <c:v>000 - OUTRAS</c:v>
                </c:pt>
                <c:pt idx="16">
                  <c:v>254 - PARANA BANCO S. A.</c:v>
                </c:pt>
                <c:pt idx="17">
                  <c:v>243 - BANCO MASTER S.A.</c:v>
                </c:pt>
                <c:pt idx="18">
                  <c:v>*752 - CETELEM-BNP	</c:v>
                </c:pt>
                <c:pt idx="19">
                  <c:v>121 - BANCO AGIBANK S.A.</c:v>
                </c:pt>
              </c:strCache>
            </c:strRef>
          </c:cat>
          <c:val>
            <c:numRef>
              <c:f>RMC!$J$3:$J$22</c:f>
              <c:numCache>
                <c:formatCode>#,##0</c:formatCode>
                <c:ptCount val="20"/>
                <c:pt idx="0">
                  <c:v>1477045</c:v>
                </c:pt>
                <c:pt idx="1">
                  <c:v>1031895</c:v>
                </c:pt>
                <c:pt idx="2">
                  <c:v>936976</c:v>
                </c:pt>
                <c:pt idx="3">
                  <c:v>573009</c:v>
                </c:pt>
                <c:pt idx="4">
                  <c:v>429696</c:v>
                </c:pt>
                <c:pt idx="5">
                  <c:v>0</c:v>
                </c:pt>
                <c:pt idx="6">
                  <c:v>394974</c:v>
                </c:pt>
                <c:pt idx="7">
                  <c:v>350916</c:v>
                </c:pt>
                <c:pt idx="8">
                  <c:v>178415</c:v>
                </c:pt>
                <c:pt idx="9">
                  <c:v>92380</c:v>
                </c:pt>
                <c:pt idx="10">
                  <c:v>46677</c:v>
                </c:pt>
                <c:pt idx="11">
                  <c:v>38865</c:v>
                </c:pt>
                <c:pt idx="12">
                  <c:v>8126</c:v>
                </c:pt>
                <c:pt idx="13">
                  <c:v>2458</c:v>
                </c:pt>
                <c:pt idx="14">
                  <c:v>3329</c:v>
                </c:pt>
                <c:pt idx="15">
                  <c:v>4452</c:v>
                </c:pt>
                <c:pt idx="16">
                  <c:v>1157</c:v>
                </c:pt>
                <c:pt idx="17">
                  <c:v>7711</c:v>
                </c:pt>
                <c:pt idx="18">
                  <c:v>205253</c:v>
                </c:pt>
                <c:pt idx="19">
                  <c:v>22222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2AB-4AD1-88B7-BE4022FD0324}"/>
            </c:ext>
          </c:extLst>
        </c:ser>
        <c:ser>
          <c:idx val="8"/>
          <c:order val="8"/>
          <c:tx>
            <c:strRef>
              <c:f>RMC!$K$1</c:f>
              <c:strCache>
                <c:ptCount val="1"/>
                <c:pt idx="0">
                  <c:v>out/2023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RMC!$A$3:$A$22</c:f>
              <c:strCache>
                <c:ptCount val="20"/>
                <c:pt idx="0">
                  <c:v>623 - BANCO PAN S/A</c:v>
                </c:pt>
                <c:pt idx="1">
                  <c:v>237 - BANCO BRADESCO S/A</c:v>
                </c:pt>
                <c:pt idx="2">
                  <c:v>104 - CAIXA ECONOMICA FEDERAL</c:v>
                </c:pt>
                <c:pt idx="3">
                  <c:v>389 - BANCO MERCANTIL DO BRASIL S/A</c:v>
                </c:pt>
                <c:pt idx="4">
                  <c:v>033 - BANCO SANTANDER (BRASIL) S/A</c:v>
                </c:pt>
                <c:pt idx="5">
                  <c:v>*739 - BANCO CETELEM S.A.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041 - BANCO DO ESTADO DO RIO GRANDE DO SUL S/A</c:v>
                </c:pt>
                <c:pt idx="9">
                  <c:v>935 - FACTA FINANCEIRA S A</c:v>
                </c:pt>
                <c:pt idx="10">
                  <c:v>903 - BANCO INTER S/A</c:v>
                </c:pt>
                <c:pt idx="11">
                  <c:v>001 - BANCO DO BRASIL S/A</c:v>
                </c:pt>
                <c:pt idx="12">
                  <c:v>233 - BANCO CIFRA S A</c:v>
                </c:pt>
                <c:pt idx="13">
                  <c:v>341 - BANCO ITAU S/A</c:v>
                </c:pt>
                <c:pt idx="14">
                  <c:v>422 - BANCO SAFRA S/A</c:v>
                </c:pt>
                <c:pt idx="15">
                  <c:v>000 - OUTRAS</c:v>
                </c:pt>
                <c:pt idx="16">
                  <c:v>254 - PARANA BANCO S. A.</c:v>
                </c:pt>
                <c:pt idx="17">
                  <c:v>243 - BANCO MASTER S.A.</c:v>
                </c:pt>
                <c:pt idx="18">
                  <c:v>*752 - CETELEM-BNP	</c:v>
                </c:pt>
                <c:pt idx="19">
                  <c:v>121 - BANCO AGIBANK S.A.</c:v>
                </c:pt>
              </c:strCache>
            </c:strRef>
          </c:cat>
          <c:val>
            <c:numRef>
              <c:f>RMC!$K$3:$K$22</c:f>
              <c:numCache>
                <c:formatCode>#,##0</c:formatCode>
                <c:ptCount val="20"/>
                <c:pt idx="0">
                  <c:v>1502402</c:v>
                </c:pt>
                <c:pt idx="1">
                  <c:v>864317</c:v>
                </c:pt>
                <c:pt idx="2">
                  <c:v>936547</c:v>
                </c:pt>
                <c:pt idx="3">
                  <c:v>572885</c:v>
                </c:pt>
                <c:pt idx="4">
                  <c:v>440991</c:v>
                </c:pt>
                <c:pt idx="5">
                  <c:v>0</c:v>
                </c:pt>
                <c:pt idx="6">
                  <c:v>395645</c:v>
                </c:pt>
                <c:pt idx="7">
                  <c:v>351489</c:v>
                </c:pt>
                <c:pt idx="8">
                  <c:v>177838</c:v>
                </c:pt>
                <c:pt idx="9">
                  <c:v>96237</c:v>
                </c:pt>
                <c:pt idx="10">
                  <c:v>46566</c:v>
                </c:pt>
                <c:pt idx="11">
                  <c:v>38854</c:v>
                </c:pt>
                <c:pt idx="12">
                  <c:v>8120</c:v>
                </c:pt>
                <c:pt idx="13">
                  <c:v>2458</c:v>
                </c:pt>
                <c:pt idx="14">
                  <c:v>3323</c:v>
                </c:pt>
                <c:pt idx="15">
                  <c:v>5818</c:v>
                </c:pt>
                <c:pt idx="16">
                  <c:v>1157</c:v>
                </c:pt>
                <c:pt idx="17">
                  <c:v>10836</c:v>
                </c:pt>
                <c:pt idx="18">
                  <c:v>204903</c:v>
                </c:pt>
                <c:pt idx="19">
                  <c:v>29492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2AB-4AD1-88B7-BE4022FD0324}"/>
            </c:ext>
          </c:extLst>
        </c:ser>
        <c:ser>
          <c:idx val="9"/>
          <c:order val="9"/>
          <c:tx>
            <c:strRef>
              <c:f>RMC!$L$1</c:f>
              <c:strCache>
                <c:ptCount val="1"/>
                <c:pt idx="0">
                  <c:v>nov/2023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RMC!$A$3:$A$22</c:f>
              <c:strCache>
                <c:ptCount val="20"/>
                <c:pt idx="0">
                  <c:v>623 - BANCO PAN S/A</c:v>
                </c:pt>
                <c:pt idx="1">
                  <c:v>237 - BANCO BRADESCO S/A</c:v>
                </c:pt>
                <c:pt idx="2">
                  <c:v>104 - CAIXA ECONOMICA FEDERAL</c:v>
                </c:pt>
                <c:pt idx="3">
                  <c:v>389 - BANCO MERCANTIL DO BRASIL S/A</c:v>
                </c:pt>
                <c:pt idx="4">
                  <c:v>033 - BANCO SANTANDER (BRASIL) S/A</c:v>
                </c:pt>
                <c:pt idx="5">
                  <c:v>*739 - BANCO CETELEM S.A.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041 - BANCO DO ESTADO DO RIO GRANDE DO SUL S/A</c:v>
                </c:pt>
                <c:pt idx="9">
                  <c:v>935 - FACTA FINANCEIRA S A</c:v>
                </c:pt>
                <c:pt idx="10">
                  <c:v>903 - BANCO INTER S/A</c:v>
                </c:pt>
                <c:pt idx="11">
                  <c:v>001 - BANCO DO BRASIL S/A</c:v>
                </c:pt>
                <c:pt idx="12">
                  <c:v>233 - BANCO CIFRA S A</c:v>
                </c:pt>
                <c:pt idx="13">
                  <c:v>341 - BANCO ITAU S/A</c:v>
                </c:pt>
                <c:pt idx="14">
                  <c:v>422 - BANCO SAFRA S/A</c:v>
                </c:pt>
                <c:pt idx="15">
                  <c:v>000 - OUTRAS</c:v>
                </c:pt>
                <c:pt idx="16">
                  <c:v>254 - PARANA BANCO S. A.</c:v>
                </c:pt>
                <c:pt idx="17">
                  <c:v>243 - BANCO MASTER S.A.</c:v>
                </c:pt>
                <c:pt idx="18">
                  <c:v>*752 - CETELEM-BNP	</c:v>
                </c:pt>
                <c:pt idx="19">
                  <c:v>121 - BANCO AGIBANK S.A.</c:v>
                </c:pt>
              </c:strCache>
            </c:strRef>
          </c:cat>
          <c:val>
            <c:numRef>
              <c:f>RMC!$L$3:$L$22</c:f>
              <c:numCache>
                <c:formatCode>#,##0</c:formatCode>
                <c:ptCount val="20"/>
                <c:pt idx="0">
                  <c:v>1530329</c:v>
                </c:pt>
                <c:pt idx="1">
                  <c:v>869397</c:v>
                </c:pt>
                <c:pt idx="2">
                  <c:v>936233</c:v>
                </c:pt>
                <c:pt idx="3">
                  <c:v>575562</c:v>
                </c:pt>
                <c:pt idx="4">
                  <c:v>453144</c:v>
                </c:pt>
                <c:pt idx="5">
                  <c:v>0</c:v>
                </c:pt>
                <c:pt idx="6">
                  <c:v>393626</c:v>
                </c:pt>
                <c:pt idx="7">
                  <c:v>351775</c:v>
                </c:pt>
                <c:pt idx="8">
                  <c:v>177365</c:v>
                </c:pt>
                <c:pt idx="9">
                  <c:v>99936</c:v>
                </c:pt>
                <c:pt idx="10">
                  <c:v>46478</c:v>
                </c:pt>
                <c:pt idx="11">
                  <c:v>38842</c:v>
                </c:pt>
                <c:pt idx="12">
                  <c:v>8116</c:v>
                </c:pt>
                <c:pt idx="13">
                  <c:v>2458</c:v>
                </c:pt>
                <c:pt idx="14">
                  <c:v>3321</c:v>
                </c:pt>
                <c:pt idx="15">
                  <c:v>8356</c:v>
                </c:pt>
                <c:pt idx="16">
                  <c:v>1157</c:v>
                </c:pt>
                <c:pt idx="17">
                  <c:v>13894</c:v>
                </c:pt>
                <c:pt idx="18">
                  <c:v>195230</c:v>
                </c:pt>
                <c:pt idx="19">
                  <c:v>37059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2AB-4AD1-88B7-BE4022FD0324}"/>
            </c:ext>
          </c:extLst>
        </c:ser>
        <c:ser>
          <c:idx val="10"/>
          <c:order val="10"/>
          <c:tx>
            <c:strRef>
              <c:f>RMC!$M$1</c:f>
              <c:strCache>
                <c:ptCount val="1"/>
                <c:pt idx="0">
                  <c:v>dez/2023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RMC!$A$3:$A$22</c:f>
              <c:strCache>
                <c:ptCount val="20"/>
                <c:pt idx="0">
                  <c:v>623 - BANCO PAN S/A</c:v>
                </c:pt>
                <c:pt idx="1">
                  <c:v>237 - BANCO BRADESCO S/A</c:v>
                </c:pt>
                <c:pt idx="2">
                  <c:v>104 - CAIXA ECONOMICA FEDERAL</c:v>
                </c:pt>
                <c:pt idx="3">
                  <c:v>389 - BANCO MERCANTIL DO BRASIL S/A</c:v>
                </c:pt>
                <c:pt idx="4">
                  <c:v>033 - BANCO SANTANDER (BRASIL) S/A</c:v>
                </c:pt>
                <c:pt idx="5">
                  <c:v>*739 - BANCO CETELEM S.A.</c:v>
                </c:pt>
                <c:pt idx="6">
                  <c:v>707 - BANCO DAYCOVAL S. A.</c:v>
                </c:pt>
                <c:pt idx="7">
                  <c:v>934 - AGIBANK FINANCEIRA S/A CREDITO, FINANCIAMENTO E INVESTI</c:v>
                </c:pt>
                <c:pt idx="8">
                  <c:v>041 - BANCO DO ESTADO DO RIO GRANDE DO SUL S/A</c:v>
                </c:pt>
                <c:pt idx="9">
                  <c:v>935 - FACTA FINANCEIRA S A</c:v>
                </c:pt>
                <c:pt idx="10">
                  <c:v>903 - BANCO INTER S/A</c:v>
                </c:pt>
                <c:pt idx="11">
                  <c:v>001 - BANCO DO BRASIL S/A</c:v>
                </c:pt>
                <c:pt idx="12">
                  <c:v>233 - BANCO CIFRA S A</c:v>
                </c:pt>
                <c:pt idx="13">
                  <c:v>341 - BANCO ITAU S/A</c:v>
                </c:pt>
                <c:pt idx="14">
                  <c:v>422 - BANCO SAFRA S/A</c:v>
                </c:pt>
                <c:pt idx="15">
                  <c:v>000 - OUTRAS</c:v>
                </c:pt>
                <c:pt idx="16">
                  <c:v>254 - PARANA BANCO S. A.</c:v>
                </c:pt>
                <c:pt idx="17">
                  <c:v>243 - BANCO MASTER S.A.</c:v>
                </c:pt>
                <c:pt idx="18">
                  <c:v>*752 - CETELEM-BNP	</c:v>
                </c:pt>
                <c:pt idx="19">
                  <c:v>121 - BANCO AGIBANK S.A.</c:v>
                </c:pt>
              </c:strCache>
            </c:strRef>
          </c:cat>
          <c:val>
            <c:numRef>
              <c:f>RMC!$M$3:$M$22</c:f>
              <c:numCache>
                <c:formatCode>#,##0</c:formatCode>
                <c:ptCount val="20"/>
                <c:pt idx="0">
                  <c:v>1558284</c:v>
                </c:pt>
                <c:pt idx="1">
                  <c:v>876383</c:v>
                </c:pt>
                <c:pt idx="2">
                  <c:v>936149</c:v>
                </c:pt>
                <c:pt idx="3">
                  <c:v>579871</c:v>
                </c:pt>
                <c:pt idx="4">
                  <c:v>465756</c:v>
                </c:pt>
                <c:pt idx="6">
                  <c:v>395434</c:v>
                </c:pt>
                <c:pt idx="7">
                  <c:v>352120</c:v>
                </c:pt>
                <c:pt idx="8">
                  <c:v>177563</c:v>
                </c:pt>
                <c:pt idx="9">
                  <c:v>104335</c:v>
                </c:pt>
                <c:pt idx="10">
                  <c:v>46467</c:v>
                </c:pt>
                <c:pt idx="11">
                  <c:v>38838</c:v>
                </c:pt>
                <c:pt idx="12">
                  <c:v>8116</c:v>
                </c:pt>
                <c:pt idx="13">
                  <c:v>2458</c:v>
                </c:pt>
                <c:pt idx="14">
                  <c:v>3320</c:v>
                </c:pt>
                <c:pt idx="15">
                  <c:v>10997</c:v>
                </c:pt>
                <c:pt idx="16">
                  <c:v>1157</c:v>
                </c:pt>
                <c:pt idx="17">
                  <c:v>16816</c:v>
                </c:pt>
                <c:pt idx="18">
                  <c:v>195203</c:v>
                </c:pt>
                <c:pt idx="19">
                  <c:v>43229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2AB-4AD1-88B7-BE4022FD03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99527648"/>
        <c:axId val="729879392"/>
      </c:barChart>
      <c:catAx>
        <c:axId val="799527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29879392"/>
        <c:crosses val="autoZero"/>
        <c:auto val="1"/>
        <c:lblAlgn val="ctr"/>
        <c:lblOffset val="100"/>
        <c:noMultiLvlLbl val="0"/>
      </c:catAx>
      <c:valAx>
        <c:axId val="729879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99527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3.70370370370370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0C2-4990-AA68-EB052D93A166}"/>
                </c:ext>
              </c:extLst>
            </c:dLbl>
            <c:dLbl>
              <c:idx val="1"/>
              <c:layout>
                <c:manualLayout>
                  <c:x val="-2.8859695470364091E-17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C2-4990-AA68-EB052D93A166}"/>
                </c:ext>
              </c:extLst>
            </c:dLbl>
            <c:dLbl>
              <c:idx val="2"/>
              <c:layout>
                <c:manualLayout>
                  <c:x val="1.5741833923652105E-3"/>
                  <c:y val="3.2407407407407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0C2-4990-AA68-EB052D93A166}"/>
                </c:ext>
              </c:extLst>
            </c:dLbl>
            <c:dLbl>
              <c:idx val="3"/>
              <c:layout>
                <c:manualLayout>
                  <c:x val="0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C2-4990-AA68-EB052D93A166}"/>
                </c:ext>
              </c:extLst>
            </c:dLbl>
            <c:dLbl>
              <c:idx val="4"/>
              <c:layout>
                <c:manualLayout>
                  <c:x val="0"/>
                  <c:y val="-4.16666666666666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0C2-4990-AA68-EB052D93A166}"/>
                </c:ext>
              </c:extLst>
            </c:dLbl>
            <c:dLbl>
              <c:idx val="5"/>
              <c:layout>
                <c:manualLayout>
                  <c:x val="0"/>
                  <c:y val="-5.55555555555555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0C2-4990-AA68-EB052D93A166}"/>
                </c:ext>
              </c:extLst>
            </c:dLbl>
            <c:dLbl>
              <c:idx val="6"/>
              <c:layout>
                <c:manualLayout>
                  <c:x val="4.7225501770956314E-3"/>
                  <c:y val="-4.62962962962963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0C2-4990-AA68-EB052D93A166}"/>
                </c:ext>
              </c:extLst>
            </c:dLbl>
            <c:dLbl>
              <c:idx val="8"/>
              <c:layout>
                <c:manualLayout>
                  <c:x val="-1.574183392365326E-3"/>
                  <c:y val="-7.87037037037037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0C2-4990-AA68-EB052D93A166}"/>
                </c:ext>
              </c:extLst>
            </c:dLbl>
            <c:dLbl>
              <c:idx val="9"/>
              <c:layout>
                <c:manualLayout>
                  <c:x val="0"/>
                  <c:y val="4.1666666666666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0C2-4990-AA68-EB052D93A166}"/>
                </c:ext>
              </c:extLst>
            </c:dLbl>
            <c:dLbl>
              <c:idx val="10"/>
              <c:layout>
                <c:manualLayout>
                  <c:x val="0"/>
                  <c:y val="2.3148148148148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0C2-4990-AA68-EB052D93A166}"/>
                </c:ext>
              </c:extLst>
            </c:dLbl>
            <c:dLbl>
              <c:idx val="11"/>
              <c:layout>
                <c:manualLayout>
                  <c:x val="-1.1543878188145636E-16"/>
                  <c:y val="-7.40740740740740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0C2-4990-AA68-EB052D93A1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RMC!$B$90:$M$90</c:f>
              <c:strCache>
                <c:ptCount val="12"/>
                <c:pt idx="0">
                  <c:v>jan/2023</c:v>
                </c:pt>
                <c:pt idx="1">
                  <c:v>fev/2023</c:v>
                </c:pt>
                <c:pt idx="2">
                  <c:v>mar/2023</c:v>
                </c:pt>
                <c:pt idx="3">
                  <c:v>abr/2023</c:v>
                </c:pt>
                <c:pt idx="4">
                  <c:v>mai/2023</c:v>
                </c:pt>
                <c:pt idx="5">
                  <c:v>jun/2023</c:v>
                </c:pt>
                <c:pt idx="6">
                  <c:v>jul/2023</c:v>
                </c:pt>
                <c:pt idx="7">
                  <c:v>ago/2023</c:v>
                </c:pt>
                <c:pt idx="8">
                  <c:v>set/2023</c:v>
                </c:pt>
                <c:pt idx="9">
                  <c:v>out/2023</c:v>
                </c:pt>
                <c:pt idx="10">
                  <c:v>nov/2023</c:v>
                </c:pt>
                <c:pt idx="11">
                  <c:v>dez/2023</c:v>
                </c:pt>
              </c:strCache>
            </c:strRef>
          </c:cat>
          <c:val>
            <c:numRef>
              <c:f>RMC!$B$91:$M$91</c:f>
              <c:numCache>
                <c:formatCode>#,##0</c:formatCode>
                <c:ptCount val="12"/>
                <c:pt idx="0">
                  <c:v>10181123</c:v>
                </c:pt>
                <c:pt idx="1">
                  <c:v>10252403</c:v>
                </c:pt>
                <c:pt idx="2">
                  <c:v>10257014</c:v>
                </c:pt>
                <c:pt idx="3">
                  <c:v>10421837</c:v>
                </c:pt>
                <c:pt idx="4">
                  <c:v>10395936</c:v>
                </c:pt>
                <c:pt idx="5">
                  <c:v>10387017</c:v>
                </c:pt>
                <c:pt idx="6">
                  <c:v>10389109</c:v>
                </c:pt>
                <c:pt idx="7">
                  <c:v>10381819</c:v>
                </c:pt>
                <c:pt idx="8">
                  <c:v>10165049</c:v>
                </c:pt>
                <c:pt idx="9">
                  <c:v>9968295</c:v>
                </c:pt>
                <c:pt idx="10">
                  <c:v>10012598</c:v>
                </c:pt>
                <c:pt idx="11">
                  <c:v>10088702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40C2-4990-AA68-EB052D93A1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31935552"/>
        <c:axId val="640033168"/>
      </c:lineChart>
      <c:catAx>
        <c:axId val="73193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40033168"/>
        <c:crosses val="autoZero"/>
        <c:auto val="1"/>
        <c:lblAlgn val="ctr"/>
        <c:lblOffset val="100"/>
        <c:noMultiLvlLbl val="0"/>
      </c:catAx>
      <c:valAx>
        <c:axId val="640033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31935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RCC!$B$1</c:f>
              <c:strCache>
                <c:ptCount val="1"/>
                <c:pt idx="0">
                  <c:v>jan/2023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RCC!$A$3:$A$15</c:f>
              <c:strCache>
                <c:ptCount val="13"/>
                <c:pt idx="0">
                  <c:v>318 - BANCO BMG S. A.</c:v>
                </c:pt>
                <c:pt idx="1">
                  <c:v>935 - FACTA FINANCEIRA S A</c:v>
                </c:pt>
                <c:pt idx="2">
                  <c:v>121 - BANCO AGIBANK S.A.</c:v>
                </c:pt>
                <c:pt idx="3">
                  <c:v>707 - BANCO DAYCOVAL S. A.</c:v>
                </c:pt>
                <c:pt idx="4">
                  <c:v>243 - BANCO MASTER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254 - PARANA BANCO S. A.</c:v>
                </c:pt>
                <c:pt idx="8">
                  <c:v>329 - QI SOCIEDADE DE CREDITO S.A.</c:v>
                </c:pt>
                <c:pt idx="9">
                  <c:v>465 - CAPITAL CONSIG</c:v>
                </c:pt>
                <c:pt idx="10">
                  <c:v>903 - BANCO INTER S/A</c:v>
                </c:pt>
                <c:pt idx="11">
                  <c:v>276 - SENFF S.A - CREDITO, FINANCIAMENTO E INVESTIMENTO</c:v>
                </c:pt>
                <c:pt idx="12">
                  <c:v>274 - BMP</c:v>
                </c:pt>
              </c:strCache>
            </c:strRef>
          </c:cat>
          <c:val>
            <c:numRef>
              <c:f>RCC!$B$3:$B$15</c:f>
              <c:numCache>
                <c:formatCode>#,##0</c:formatCode>
                <c:ptCount val="13"/>
                <c:pt idx="0">
                  <c:v>832569</c:v>
                </c:pt>
                <c:pt idx="1">
                  <c:v>386405</c:v>
                </c:pt>
                <c:pt idx="2">
                  <c:v>245768</c:v>
                </c:pt>
                <c:pt idx="3">
                  <c:v>172852</c:v>
                </c:pt>
                <c:pt idx="4">
                  <c:v>148386</c:v>
                </c:pt>
                <c:pt idx="5">
                  <c:v>97177</c:v>
                </c:pt>
                <c:pt idx="6">
                  <c:v>76789</c:v>
                </c:pt>
                <c:pt idx="7">
                  <c:v>28121</c:v>
                </c:pt>
                <c:pt idx="8">
                  <c:v>4359</c:v>
                </c:pt>
                <c:pt idx="9">
                  <c:v>2399</c:v>
                </c:pt>
                <c:pt idx="10">
                  <c:v>182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00-4894-B080-7FEE9DB15985}"/>
            </c:ext>
          </c:extLst>
        </c:ser>
        <c:ser>
          <c:idx val="1"/>
          <c:order val="1"/>
          <c:tx>
            <c:strRef>
              <c:f>RCC!$C$1</c:f>
              <c:strCache>
                <c:ptCount val="1"/>
                <c:pt idx="0">
                  <c:v>fev/2023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RCC!$A$3:$A$15</c:f>
              <c:strCache>
                <c:ptCount val="13"/>
                <c:pt idx="0">
                  <c:v>318 - BANCO BMG S. A.</c:v>
                </c:pt>
                <c:pt idx="1">
                  <c:v>935 - FACTA FINANCEIRA S A</c:v>
                </c:pt>
                <c:pt idx="2">
                  <c:v>121 - BANCO AGIBANK S.A.</c:v>
                </c:pt>
                <c:pt idx="3">
                  <c:v>707 - BANCO DAYCOVAL S. A.</c:v>
                </c:pt>
                <c:pt idx="4">
                  <c:v>243 - BANCO MASTER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254 - PARANA BANCO S. A.</c:v>
                </c:pt>
                <c:pt idx="8">
                  <c:v>329 - QI SOCIEDADE DE CREDITO S.A.</c:v>
                </c:pt>
                <c:pt idx="9">
                  <c:v>465 - CAPITAL CONSIG</c:v>
                </c:pt>
                <c:pt idx="10">
                  <c:v>903 - BANCO INTER S/A</c:v>
                </c:pt>
                <c:pt idx="11">
                  <c:v>276 - SENFF S.A - CREDITO, FINANCIAMENTO E INVESTIMENTO</c:v>
                </c:pt>
                <c:pt idx="12">
                  <c:v>274 - BMP</c:v>
                </c:pt>
              </c:strCache>
            </c:strRef>
          </c:cat>
          <c:val>
            <c:numRef>
              <c:f>RCC!$C$3:$C$15</c:f>
              <c:numCache>
                <c:formatCode>#,##0</c:formatCode>
                <c:ptCount val="13"/>
                <c:pt idx="0">
                  <c:v>874219</c:v>
                </c:pt>
                <c:pt idx="1">
                  <c:v>406288</c:v>
                </c:pt>
                <c:pt idx="2">
                  <c:v>268818</c:v>
                </c:pt>
                <c:pt idx="3">
                  <c:v>187072</c:v>
                </c:pt>
                <c:pt idx="4">
                  <c:v>164558</c:v>
                </c:pt>
                <c:pt idx="5">
                  <c:v>106057</c:v>
                </c:pt>
                <c:pt idx="6">
                  <c:v>86413</c:v>
                </c:pt>
                <c:pt idx="7">
                  <c:v>28478</c:v>
                </c:pt>
                <c:pt idx="8">
                  <c:v>4349</c:v>
                </c:pt>
                <c:pt idx="9">
                  <c:v>3147</c:v>
                </c:pt>
                <c:pt idx="10">
                  <c:v>187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00-4894-B080-7FEE9DB15985}"/>
            </c:ext>
          </c:extLst>
        </c:ser>
        <c:ser>
          <c:idx val="2"/>
          <c:order val="2"/>
          <c:tx>
            <c:strRef>
              <c:f>RCC!$D$1</c:f>
              <c:strCache>
                <c:ptCount val="1"/>
                <c:pt idx="0">
                  <c:v>mar/2023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RCC!$A$3:$A$15</c:f>
              <c:strCache>
                <c:ptCount val="13"/>
                <c:pt idx="0">
                  <c:v>318 - BANCO BMG S. A.</c:v>
                </c:pt>
                <c:pt idx="1">
                  <c:v>935 - FACTA FINANCEIRA S A</c:v>
                </c:pt>
                <c:pt idx="2">
                  <c:v>121 - BANCO AGIBANK S.A.</c:v>
                </c:pt>
                <c:pt idx="3">
                  <c:v>707 - BANCO DAYCOVAL S. A.</c:v>
                </c:pt>
                <c:pt idx="4">
                  <c:v>243 - BANCO MASTER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254 - PARANA BANCO S. A.</c:v>
                </c:pt>
                <c:pt idx="8">
                  <c:v>329 - QI SOCIEDADE DE CREDITO S.A.</c:v>
                </c:pt>
                <c:pt idx="9">
                  <c:v>465 - CAPITAL CONSIG</c:v>
                </c:pt>
                <c:pt idx="10">
                  <c:v>903 - BANCO INTER S/A</c:v>
                </c:pt>
                <c:pt idx="11">
                  <c:v>276 - SENFF S.A - CREDITO, FINANCIAMENTO E INVESTIMENTO</c:v>
                </c:pt>
                <c:pt idx="12">
                  <c:v>274 - BMP</c:v>
                </c:pt>
              </c:strCache>
            </c:strRef>
          </c:cat>
          <c:val>
            <c:numRef>
              <c:f>RCC!$D$3:$D$15</c:f>
              <c:numCache>
                <c:formatCode>#,##0</c:formatCode>
                <c:ptCount val="13"/>
                <c:pt idx="0">
                  <c:v>893269</c:v>
                </c:pt>
                <c:pt idx="1">
                  <c:v>418080</c:v>
                </c:pt>
                <c:pt idx="2">
                  <c:v>289501</c:v>
                </c:pt>
                <c:pt idx="3">
                  <c:v>195436</c:v>
                </c:pt>
                <c:pt idx="4">
                  <c:v>172351</c:v>
                </c:pt>
                <c:pt idx="5">
                  <c:v>120881</c:v>
                </c:pt>
                <c:pt idx="6">
                  <c:v>91020</c:v>
                </c:pt>
                <c:pt idx="7">
                  <c:v>28871</c:v>
                </c:pt>
                <c:pt idx="8">
                  <c:v>4349</c:v>
                </c:pt>
                <c:pt idx="9">
                  <c:v>3193</c:v>
                </c:pt>
                <c:pt idx="10">
                  <c:v>186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00-4894-B080-7FEE9DB15985}"/>
            </c:ext>
          </c:extLst>
        </c:ser>
        <c:ser>
          <c:idx val="3"/>
          <c:order val="3"/>
          <c:tx>
            <c:strRef>
              <c:f>RCC!$E$1</c:f>
              <c:strCache>
                <c:ptCount val="1"/>
                <c:pt idx="0">
                  <c:v>abr/2023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RCC!$A$3:$A$15</c:f>
              <c:strCache>
                <c:ptCount val="13"/>
                <c:pt idx="0">
                  <c:v>318 - BANCO BMG S. A.</c:v>
                </c:pt>
                <c:pt idx="1">
                  <c:v>935 - FACTA FINANCEIRA S A</c:v>
                </c:pt>
                <c:pt idx="2">
                  <c:v>121 - BANCO AGIBANK S.A.</c:v>
                </c:pt>
                <c:pt idx="3">
                  <c:v>707 - BANCO DAYCOVAL S. A.</c:v>
                </c:pt>
                <c:pt idx="4">
                  <c:v>243 - BANCO MASTER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254 - PARANA BANCO S. A.</c:v>
                </c:pt>
                <c:pt idx="8">
                  <c:v>329 - QI SOCIEDADE DE CREDITO S.A.</c:v>
                </c:pt>
                <c:pt idx="9">
                  <c:v>465 - CAPITAL CONSIG</c:v>
                </c:pt>
                <c:pt idx="10">
                  <c:v>903 - BANCO INTER S/A</c:v>
                </c:pt>
                <c:pt idx="11">
                  <c:v>276 - SENFF S.A - CREDITO, FINANCIAMENTO E INVESTIMENTO</c:v>
                </c:pt>
                <c:pt idx="12">
                  <c:v>274 - BMP</c:v>
                </c:pt>
              </c:strCache>
            </c:strRef>
          </c:cat>
          <c:val>
            <c:numRef>
              <c:f>RCC!$E$3:$E$15</c:f>
              <c:numCache>
                <c:formatCode>#,##0</c:formatCode>
                <c:ptCount val="13"/>
                <c:pt idx="0">
                  <c:v>931419</c:v>
                </c:pt>
                <c:pt idx="1">
                  <c:v>435807</c:v>
                </c:pt>
                <c:pt idx="2">
                  <c:v>319344</c:v>
                </c:pt>
                <c:pt idx="3">
                  <c:v>201507</c:v>
                </c:pt>
                <c:pt idx="4">
                  <c:v>178491</c:v>
                </c:pt>
                <c:pt idx="5">
                  <c:v>132372</c:v>
                </c:pt>
                <c:pt idx="6">
                  <c:v>91001</c:v>
                </c:pt>
                <c:pt idx="7">
                  <c:v>29562</c:v>
                </c:pt>
                <c:pt idx="8">
                  <c:v>4350</c:v>
                </c:pt>
                <c:pt idx="9">
                  <c:v>4265</c:v>
                </c:pt>
                <c:pt idx="10">
                  <c:v>186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200-4894-B080-7FEE9DB15985}"/>
            </c:ext>
          </c:extLst>
        </c:ser>
        <c:ser>
          <c:idx val="4"/>
          <c:order val="4"/>
          <c:tx>
            <c:strRef>
              <c:f>RCC!$F$1</c:f>
              <c:strCache>
                <c:ptCount val="1"/>
                <c:pt idx="0">
                  <c:v>mai/2023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RCC!$A$3:$A$15</c:f>
              <c:strCache>
                <c:ptCount val="13"/>
                <c:pt idx="0">
                  <c:v>318 - BANCO BMG S. A.</c:v>
                </c:pt>
                <c:pt idx="1">
                  <c:v>935 - FACTA FINANCEIRA S A</c:v>
                </c:pt>
                <c:pt idx="2">
                  <c:v>121 - BANCO AGIBANK S.A.</c:v>
                </c:pt>
                <c:pt idx="3">
                  <c:v>707 - BANCO DAYCOVAL S. A.</c:v>
                </c:pt>
                <c:pt idx="4">
                  <c:v>243 - BANCO MASTER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254 - PARANA BANCO S. A.</c:v>
                </c:pt>
                <c:pt idx="8">
                  <c:v>329 - QI SOCIEDADE DE CREDITO S.A.</c:v>
                </c:pt>
                <c:pt idx="9">
                  <c:v>465 - CAPITAL CONSIG</c:v>
                </c:pt>
                <c:pt idx="10">
                  <c:v>903 - BANCO INTER S/A</c:v>
                </c:pt>
                <c:pt idx="11">
                  <c:v>276 - SENFF S.A - CREDITO, FINANCIAMENTO E INVESTIMENTO</c:v>
                </c:pt>
                <c:pt idx="12">
                  <c:v>274 - BMP</c:v>
                </c:pt>
              </c:strCache>
            </c:strRef>
          </c:cat>
          <c:val>
            <c:numRef>
              <c:f>RCC!$F$3:$F$15</c:f>
              <c:numCache>
                <c:formatCode>#,##0</c:formatCode>
                <c:ptCount val="13"/>
                <c:pt idx="0">
                  <c:v>958766</c:v>
                </c:pt>
                <c:pt idx="1">
                  <c:v>449171</c:v>
                </c:pt>
                <c:pt idx="2">
                  <c:v>335871</c:v>
                </c:pt>
                <c:pt idx="3">
                  <c:v>208170</c:v>
                </c:pt>
                <c:pt idx="4">
                  <c:v>182632</c:v>
                </c:pt>
                <c:pt idx="5">
                  <c:v>143496</c:v>
                </c:pt>
                <c:pt idx="6">
                  <c:v>90940</c:v>
                </c:pt>
                <c:pt idx="7">
                  <c:v>30424</c:v>
                </c:pt>
                <c:pt idx="8">
                  <c:v>4347</c:v>
                </c:pt>
                <c:pt idx="9">
                  <c:v>5135</c:v>
                </c:pt>
                <c:pt idx="10">
                  <c:v>186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200-4894-B080-7FEE9DB15985}"/>
            </c:ext>
          </c:extLst>
        </c:ser>
        <c:ser>
          <c:idx val="5"/>
          <c:order val="5"/>
          <c:tx>
            <c:strRef>
              <c:f>RCC!$G$1</c:f>
              <c:strCache>
                <c:ptCount val="1"/>
                <c:pt idx="0">
                  <c:v>jun/2023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RCC!$A$3:$A$15</c:f>
              <c:strCache>
                <c:ptCount val="13"/>
                <c:pt idx="0">
                  <c:v>318 - BANCO BMG S. A.</c:v>
                </c:pt>
                <c:pt idx="1">
                  <c:v>935 - FACTA FINANCEIRA S A</c:v>
                </c:pt>
                <c:pt idx="2">
                  <c:v>121 - BANCO AGIBANK S.A.</c:v>
                </c:pt>
                <c:pt idx="3">
                  <c:v>707 - BANCO DAYCOVAL S. A.</c:v>
                </c:pt>
                <c:pt idx="4">
                  <c:v>243 - BANCO MASTER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254 - PARANA BANCO S. A.</c:v>
                </c:pt>
                <c:pt idx="8">
                  <c:v>329 - QI SOCIEDADE DE CREDITO S.A.</c:v>
                </c:pt>
                <c:pt idx="9">
                  <c:v>465 - CAPITAL CONSIG</c:v>
                </c:pt>
                <c:pt idx="10">
                  <c:v>903 - BANCO INTER S/A</c:v>
                </c:pt>
                <c:pt idx="11">
                  <c:v>276 - SENFF S.A - CREDITO, FINANCIAMENTO E INVESTIMENTO</c:v>
                </c:pt>
                <c:pt idx="12">
                  <c:v>274 - BMP</c:v>
                </c:pt>
              </c:strCache>
            </c:strRef>
          </c:cat>
          <c:val>
            <c:numRef>
              <c:f>RCC!$G$3:$G$15</c:f>
              <c:numCache>
                <c:formatCode>#,##0</c:formatCode>
                <c:ptCount val="13"/>
                <c:pt idx="0">
                  <c:v>977056</c:v>
                </c:pt>
                <c:pt idx="1">
                  <c:v>457423</c:v>
                </c:pt>
                <c:pt idx="2">
                  <c:v>345394</c:v>
                </c:pt>
                <c:pt idx="3">
                  <c:v>213982</c:v>
                </c:pt>
                <c:pt idx="4">
                  <c:v>186474</c:v>
                </c:pt>
                <c:pt idx="5">
                  <c:v>151085</c:v>
                </c:pt>
                <c:pt idx="6">
                  <c:v>90877</c:v>
                </c:pt>
                <c:pt idx="7">
                  <c:v>31253</c:v>
                </c:pt>
                <c:pt idx="8">
                  <c:v>4344</c:v>
                </c:pt>
                <c:pt idx="9">
                  <c:v>6277</c:v>
                </c:pt>
                <c:pt idx="10">
                  <c:v>186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200-4894-B080-7FEE9DB15985}"/>
            </c:ext>
          </c:extLst>
        </c:ser>
        <c:ser>
          <c:idx val="6"/>
          <c:order val="6"/>
          <c:tx>
            <c:strRef>
              <c:f>RCC!$H$1</c:f>
              <c:strCache>
                <c:ptCount val="1"/>
                <c:pt idx="0">
                  <c:v>jul/2023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RCC!$A$3:$A$15</c:f>
              <c:strCache>
                <c:ptCount val="13"/>
                <c:pt idx="0">
                  <c:v>318 - BANCO BMG S. A.</c:v>
                </c:pt>
                <c:pt idx="1">
                  <c:v>935 - FACTA FINANCEIRA S A</c:v>
                </c:pt>
                <c:pt idx="2">
                  <c:v>121 - BANCO AGIBANK S.A.</c:v>
                </c:pt>
                <c:pt idx="3">
                  <c:v>707 - BANCO DAYCOVAL S. A.</c:v>
                </c:pt>
                <c:pt idx="4">
                  <c:v>243 - BANCO MASTER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254 - PARANA BANCO S. A.</c:v>
                </c:pt>
                <c:pt idx="8">
                  <c:v>329 - QI SOCIEDADE DE CREDITO S.A.</c:v>
                </c:pt>
                <c:pt idx="9">
                  <c:v>465 - CAPITAL CONSIG</c:v>
                </c:pt>
                <c:pt idx="10">
                  <c:v>903 - BANCO INTER S/A</c:v>
                </c:pt>
                <c:pt idx="11">
                  <c:v>276 - SENFF S.A - CREDITO, FINANCIAMENTO E INVESTIMENTO</c:v>
                </c:pt>
                <c:pt idx="12">
                  <c:v>274 - BMP</c:v>
                </c:pt>
              </c:strCache>
            </c:strRef>
          </c:cat>
          <c:val>
            <c:numRef>
              <c:f>RCC!$H$3:$H$15</c:f>
              <c:numCache>
                <c:formatCode>#,##0</c:formatCode>
                <c:ptCount val="13"/>
                <c:pt idx="0">
                  <c:v>993974</c:v>
                </c:pt>
                <c:pt idx="1">
                  <c:v>467137</c:v>
                </c:pt>
                <c:pt idx="2">
                  <c:v>354694</c:v>
                </c:pt>
                <c:pt idx="3">
                  <c:v>219874</c:v>
                </c:pt>
                <c:pt idx="4">
                  <c:v>191590</c:v>
                </c:pt>
                <c:pt idx="5">
                  <c:v>156950</c:v>
                </c:pt>
                <c:pt idx="6">
                  <c:v>90813</c:v>
                </c:pt>
                <c:pt idx="7">
                  <c:v>32014</c:v>
                </c:pt>
                <c:pt idx="8">
                  <c:v>4342</c:v>
                </c:pt>
                <c:pt idx="9">
                  <c:v>8864</c:v>
                </c:pt>
                <c:pt idx="10">
                  <c:v>185</c:v>
                </c:pt>
                <c:pt idx="1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200-4894-B080-7FEE9DB15985}"/>
            </c:ext>
          </c:extLst>
        </c:ser>
        <c:ser>
          <c:idx val="7"/>
          <c:order val="7"/>
          <c:tx>
            <c:strRef>
              <c:f>RCC!$I$1</c:f>
              <c:strCache>
                <c:ptCount val="1"/>
                <c:pt idx="0">
                  <c:v>ago/2023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RCC!$A$3:$A$15</c:f>
              <c:strCache>
                <c:ptCount val="13"/>
                <c:pt idx="0">
                  <c:v>318 - BANCO BMG S. A.</c:v>
                </c:pt>
                <c:pt idx="1">
                  <c:v>935 - FACTA FINANCEIRA S A</c:v>
                </c:pt>
                <c:pt idx="2">
                  <c:v>121 - BANCO AGIBANK S.A.</c:v>
                </c:pt>
                <c:pt idx="3">
                  <c:v>707 - BANCO DAYCOVAL S. A.</c:v>
                </c:pt>
                <c:pt idx="4">
                  <c:v>243 - BANCO MASTER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254 - PARANA BANCO S. A.</c:v>
                </c:pt>
                <c:pt idx="8">
                  <c:v>329 - QI SOCIEDADE DE CREDITO S.A.</c:v>
                </c:pt>
                <c:pt idx="9">
                  <c:v>465 - CAPITAL CONSIG</c:v>
                </c:pt>
                <c:pt idx="10">
                  <c:v>903 - BANCO INTER S/A</c:v>
                </c:pt>
                <c:pt idx="11">
                  <c:v>276 - SENFF S.A - CREDITO, FINANCIAMENTO E INVESTIMENTO</c:v>
                </c:pt>
                <c:pt idx="12">
                  <c:v>274 - BMP</c:v>
                </c:pt>
              </c:strCache>
            </c:strRef>
          </c:cat>
          <c:val>
            <c:numRef>
              <c:f>RCC!$I$3:$I$15</c:f>
              <c:numCache>
                <c:formatCode>#,##0</c:formatCode>
                <c:ptCount val="13"/>
                <c:pt idx="0">
                  <c:v>1012577</c:v>
                </c:pt>
                <c:pt idx="1">
                  <c:v>478234</c:v>
                </c:pt>
                <c:pt idx="2">
                  <c:v>364028</c:v>
                </c:pt>
                <c:pt idx="3">
                  <c:v>226025</c:v>
                </c:pt>
                <c:pt idx="4">
                  <c:v>197557</c:v>
                </c:pt>
                <c:pt idx="5">
                  <c:v>160669</c:v>
                </c:pt>
                <c:pt idx="6">
                  <c:v>90761</c:v>
                </c:pt>
                <c:pt idx="7">
                  <c:v>32807</c:v>
                </c:pt>
                <c:pt idx="8">
                  <c:v>4342</c:v>
                </c:pt>
                <c:pt idx="9">
                  <c:v>12611</c:v>
                </c:pt>
                <c:pt idx="10">
                  <c:v>185</c:v>
                </c:pt>
                <c:pt idx="11">
                  <c:v>12</c:v>
                </c:pt>
                <c:pt idx="1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200-4894-B080-7FEE9DB15985}"/>
            </c:ext>
          </c:extLst>
        </c:ser>
        <c:ser>
          <c:idx val="8"/>
          <c:order val="8"/>
          <c:tx>
            <c:strRef>
              <c:f>RCC!$J$1</c:f>
              <c:strCache>
                <c:ptCount val="1"/>
                <c:pt idx="0">
                  <c:v>set/2023</c:v>
                </c:pt>
              </c:strCache>
            </c:strRef>
          </c:tx>
          <c:spPr>
            <a:solidFill>
              <a:srgbClr val="FF66FF"/>
            </a:solidFill>
            <a:ln>
              <a:noFill/>
            </a:ln>
            <a:effectLst/>
          </c:spPr>
          <c:invertIfNegative val="0"/>
          <c:cat>
            <c:strRef>
              <c:f>RCC!$A$3:$A$15</c:f>
              <c:strCache>
                <c:ptCount val="13"/>
                <c:pt idx="0">
                  <c:v>318 - BANCO BMG S. A.</c:v>
                </c:pt>
                <c:pt idx="1">
                  <c:v>935 - FACTA FINANCEIRA S A</c:v>
                </c:pt>
                <c:pt idx="2">
                  <c:v>121 - BANCO AGIBANK S.A.</c:v>
                </c:pt>
                <c:pt idx="3">
                  <c:v>707 - BANCO DAYCOVAL S. A.</c:v>
                </c:pt>
                <c:pt idx="4">
                  <c:v>243 - BANCO MASTER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254 - PARANA BANCO S. A.</c:v>
                </c:pt>
                <c:pt idx="8">
                  <c:v>329 - QI SOCIEDADE DE CREDITO S.A.</c:v>
                </c:pt>
                <c:pt idx="9">
                  <c:v>465 - CAPITAL CONSIG</c:v>
                </c:pt>
                <c:pt idx="10">
                  <c:v>903 - BANCO INTER S/A</c:v>
                </c:pt>
                <c:pt idx="11">
                  <c:v>276 - SENFF S.A - CREDITO, FINANCIAMENTO E INVESTIMENTO</c:v>
                </c:pt>
                <c:pt idx="12">
                  <c:v>274 - BMP</c:v>
                </c:pt>
              </c:strCache>
            </c:strRef>
          </c:cat>
          <c:val>
            <c:numRef>
              <c:f>RCC!$J$3:$J$15</c:f>
              <c:numCache>
                <c:formatCode>#,##0</c:formatCode>
                <c:ptCount val="13"/>
                <c:pt idx="0">
                  <c:v>1026896</c:v>
                </c:pt>
                <c:pt idx="1">
                  <c:v>490851</c:v>
                </c:pt>
                <c:pt idx="2">
                  <c:v>372490</c:v>
                </c:pt>
                <c:pt idx="3">
                  <c:v>230402</c:v>
                </c:pt>
                <c:pt idx="4">
                  <c:v>201312</c:v>
                </c:pt>
                <c:pt idx="5">
                  <c:v>168491</c:v>
                </c:pt>
                <c:pt idx="6">
                  <c:v>90619</c:v>
                </c:pt>
                <c:pt idx="7">
                  <c:v>33398</c:v>
                </c:pt>
                <c:pt idx="8">
                  <c:v>4324</c:v>
                </c:pt>
                <c:pt idx="9">
                  <c:v>17347</c:v>
                </c:pt>
                <c:pt idx="10">
                  <c:v>185</c:v>
                </c:pt>
                <c:pt idx="11">
                  <c:v>15</c:v>
                </c:pt>
                <c:pt idx="1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200-4894-B080-7FEE9DB15985}"/>
            </c:ext>
          </c:extLst>
        </c:ser>
        <c:ser>
          <c:idx val="9"/>
          <c:order val="9"/>
          <c:tx>
            <c:strRef>
              <c:f>RCC!$K$1</c:f>
              <c:strCache>
                <c:ptCount val="1"/>
                <c:pt idx="0">
                  <c:v>out/2023</c:v>
                </c:pt>
              </c:strCache>
            </c:strRef>
          </c:tx>
          <c:spPr>
            <a:solidFill>
              <a:srgbClr val="A91D8E"/>
            </a:solidFill>
            <a:ln>
              <a:noFill/>
            </a:ln>
            <a:effectLst/>
          </c:spPr>
          <c:invertIfNegative val="0"/>
          <c:cat>
            <c:strRef>
              <c:f>RCC!$A$3:$A$15</c:f>
              <c:strCache>
                <c:ptCount val="13"/>
                <c:pt idx="0">
                  <c:v>318 - BANCO BMG S. A.</c:v>
                </c:pt>
                <c:pt idx="1">
                  <c:v>935 - FACTA FINANCEIRA S A</c:v>
                </c:pt>
                <c:pt idx="2">
                  <c:v>121 - BANCO AGIBANK S.A.</c:v>
                </c:pt>
                <c:pt idx="3">
                  <c:v>707 - BANCO DAYCOVAL S. A.</c:v>
                </c:pt>
                <c:pt idx="4">
                  <c:v>243 - BANCO MASTER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254 - PARANA BANCO S. A.</c:v>
                </c:pt>
                <c:pt idx="8">
                  <c:v>329 - QI SOCIEDADE DE CREDITO S.A.</c:v>
                </c:pt>
                <c:pt idx="9">
                  <c:v>465 - CAPITAL CONSIG</c:v>
                </c:pt>
                <c:pt idx="10">
                  <c:v>903 - BANCO INTER S/A</c:v>
                </c:pt>
                <c:pt idx="11">
                  <c:v>276 - SENFF S.A - CREDITO, FINANCIAMENTO E INVESTIMENTO</c:v>
                </c:pt>
                <c:pt idx="12">
                  <c:v>274 - BMP</c:v>
                </c:pt>
              </c:strCache>
            </c:strRef>
          </c:cat>
          <c:val>
            <c:numRef>
              <c:f>RCC!$K$3:$K$15</c:f>
              <c:numCache>
                <c:formatCode>#,##0</c:formatCode>
                <c:ptCount val="13"/>
                <c:pt idx="0">
                  <c:v>1042467</c:v>
                </c:pt>
                <c:pt idx="1">
                  <c:v>505157</c:v>
                </c:pt>
                <c:pt idx="2">
                  <c:v>380740</c:v>
                </c:pt>
                <c:pt idx="3">
                  <c:v>234729</c:v>
                </c:pt>
                <c:pt idx="4">
                  <c:v>207019</c:v>
                </c:pt>
                <c:pt idx="5">
                  <c:v>175917</c:v>
                </c:pt>
                <c:pt idx="6">
                  <c:v>90561</c:v>
                </c:pt>
                <c:pt idx="7">
                  <c:v>33981</c:v>
                </c:pt>
                <c:pt idx="8">
                  <c:v>4319</c:v>
                </c:pt>
                <c:pt idx="9">
                  <c:v>22295</c:v>
                </c:pt>
                <c:pt idx="10">
                  <c:v>185</c:v>
                </c:pt>
                <c:pt idx="11">
                  <c:v>15</c:v>
                </c:pt>
                <c:pt idx="12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200-4894-B080-7FEE9DB15985}"/>
            </c:ext>
          </c:extLst>
        </c:ser>
        <c:ser>
          <c:idx val="10"/>
          <c:order val="10"/>
          <c:tx>
            <c:strRef>
              <c:f>RCC!$L$1</c:f>
              <c:strCache>
                <c:ptCount val="1"/>
                <c:pt idx="0">
                  <c:v>nov/2023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RCC!$A$3:$A$15</c:f>
              <c:strCache>
                <c:ptCount val="13"/>
                <c:pt idx="0">
                  <c:v>318 - BANCO BMG S. A.</c:v>
                </c:pt>
                <c:pt idx="1">
                  <c:v>935 - FACTA FINANCEIRA S A</c:v>
                </c:pt>
                <c:pt idx="2">
                  <c:v>121 - BANCO AGIBANK S.A.</c:v>
                </c:pt>
                <c:pt idx="3">
                  <c:v>707 - BANCO DAYCOVAL S. A.</c:v>
                </c:pt>
                <c:pt idx="4">
                  <c:v>243 - BANCO MASTER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254 - PARANA BANCO S. A.</c:v>
                </c:pt>
                <c:pt idx="8">
                  <c:v>329 - QI SOCIEDADE DE CREDITO S.A.</c:v>
                </c:pt>
                <c:pt idx="9">
                  <c:v>465 - CAPITAL CONSIG</c:v>
                </c:pt>
                <c:pt idx="10">
                  <c:v>903 - BANCO INTER S/A</c:v>
                </c:pt>
                <c:pt idx="11">
                  <c:v>276 - SENFF S.A - CREDITO, FINANCIAMENTO E INVESTIMENTO</c:v>
                </c:pt>
                <c:pt idx="12">
                  <c:v>274 - BMP</c:v>
                </c:pt>
              </c:strCache>
            </c:strRef>
          </c:cat>
          <c:val>
            <c:numRef>
              <c:f>RCC!$L$3:$L$15</c:f>
              <c:numCache>
                <c:formatCode>#,##0</c:formatCode>
                <c:ptCount val="13"/>
                <c:pt idx="0">
                  <c:v>1055708</c:v>
                </c:pt>
                <c:pt idx="1">
                  <c:v>516231</c:v>
                </c:pt>
                <c:pt idx="2">
                  <c:v>389689</c:v>
                </c:pt>
                <c:pt idx="3">
                  <c:v>236855</c:v>
                </c:pt>
                <c:pt idx="4">
                  <c:v>213645</c:v>
                </c:pt>
                <c:pt idx="5">
                  <c:v>183413</c:v>
                </c:pt>
                <c:pt idx="6">
                  <c:v>90483</c:v>
                </c:pt>
                <c:pt idx="7">
                  <c:v>34619</c:v>
                </c:pt>
                <c:pt idx="8">
                  <c:v>4319</c:v>
                </c:pt>
                <c:pt idx="9">
                  <c:v>30008</c:v>
                </c:pt>
                <c:pt idx="10">
                  <c:v>184</c:v>
                </c:pt>
                <c:pt idx="11">
                  <c:v>16</c:v>
                </c:pt>
                <c:pt idx="12">
                  <c:v>149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200-4894-B080-7FEE9DB15985}"/>
            </c:ext>
          </c:extLst>
        </c:ser>
        <c:ser>
          <c:idx val="11"/>
          <c:order val="11"/>
          <c:tx>
            <c:strRef>
              <c:f>RCC!$M$1</c:f>
              <c:strCache>
                <c:ptCount val="1"/>
                <c:pt idx="0">
                  <c:v>dez/2023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RCC!$A$3:$A$15</c:f>
              <c:strCache>
                <c:ptCount val="13"/>
                <c:pt idx="0">
                  <c:v>318 - BANCO BMG S. A.</c:v>
                </c:pt>
                <c:pt idx="1">
                  <c:v>935 - FACTA FINANCEIRA S A</c:v>
                </c:pt>
                <c:pt idx="2">
                  <c:v>121 - BANCO AGIBANK S.A.</c:v>
                </c:pt>
                <c:pt idx="3">
                  <c:v>707 - BANCO DAYCOVAL S. A.</c:v>
                </c:pt>
                <c:pt idx="4">
                  <c:v>243 - BANCO MASTER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254 - PARANA BANCO S. A.</c:v>
                </c:pt>
                <c:pt idx="8">
                  <c:v>329 - QI SOCIEDADE DE CREDITO S.A.</c:v>
                </c:pt>
                <c:pt idx="9">
                  <c:v>465 - CAPITAL CONSIG</c:v>
                </c:pt>
                <c:pt idx="10">
                  <c:v>903 - BANCO INTER S/A</c:v>
                </c:pt>
                <c:pt idx="11">
                  <c:v>276 - SENFF S.A - CREDITO, FINANCIAMENTO E INVESTIMENTO</c:v>
                </c:pt>
                <c:pt idx="12">
                  <c:v>274 - BMP</c:v>
                </c:pt>
              </c:strCache>
            </c:strRef>
          </c:cat>
          <c:val>
            <c:numRef>
              <c:f>RCC!$M$3:$M$15</c:f>
              <c:numCache>
                <c:formatCode>#,##0</c:formatCode>
                <c:ptCount val="13"/>
                <c:pt idx="0">
                  <c:v>1069535</c:v>
                </c:pt>
                <c:pt idx="1">
                  <c:v>530052</c:v>
                </c:pt>
                <c:pt idx="2">
                  <c:v>396597</c:v>
                </c:pt>
                <c:pt idx="3">
                  <c:v>241358</c:v>
                </c:pt>
                <c:pt idx="4">
                  <c:v>220687</c:v>
                </c:pt>
                <c:pt idx="5">
                  <c:v>191320</c:v>
                </c:pt>
                <c:pt idx="6">
                  <c:v>90480</c:v>
                </c:pt>
                <c:pt idx="7">
                  <c:v>35174</c:v>
                </c:pt>
                <c:pt idx="8">
                  <c:v>4318</c:v>
                </c:pt>
                <c:pt idx="9">
                  <c:v>37837</c:v>
                </c:pt>
                <c:pt idx="10">
                  <c:v>184</c:v>
                </c:pt>
                <c:pt idx="11">
                  <c:v>18</c:v>
                </c:pt>
                <c:pt idx="12">
                  <c:v>391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E200-4894-B080-7FEE9DB159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2734832"/>
        <c:axId val="729385216"/>
      </c:barChart>
      <c:catAx>
        <c:axId val="862734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29385216"/>
        <c:crosses val="autoZero"/>
        <c:auto val="1"/>
        <c:lblAlgn val="ctr"/>
        <c:lblOffset val="100"/>
        <c:noMultiLvlLbl val="0"/>
      </c:catAx>
      <c:valAx>
        <c:axId val="729385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62734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8953233110534826E-3"/>
          <c:y val="0.87009695200517101"/>
          <c:w val="0.97690376916071497"/>
          <c:h val="0.114419337488196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2.1750951604132679E-3"/>
                  <c:y val="3.70370370370369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BAD-4363-9B88-ABEA85BE1EC9}"/>
                </c:ext>
              </c:extLst>
            </c:dLbl>
            <c:dLbl>
              <c:idx val="1"/>
              <c:layout>
                <c:manualLayout>
                  <c:x val="0"/>
                  <c:y val="-7.87037037037037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BAD-4363-9B88-ABEA85BE1EC9}"/>
                </c:ext>
              </c:extLst>
            </c:dLbl>
            <c:dLbl>
              <c:idx val="2"/>
              <c:layout>
                <c:manualLayout>
                  <c:x val="-3.9876283953341573E-17"/>
                  <c:y val="5.55555555555555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BAD-4363-9B88-ABEA85BE1EC9}"/>
                </c:ext>
              </c:extLst>
            </c:dLbl>
            <c:dLbl>
              <c:idx val="3"/>
              <c:layout>
                <c:manualLayout>
                  <c:x val="0"/>
                  <c:y val="-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BAD-4363-9B88-ABEA85BE1EC9}"/>
                </c:ext>
              </c:extLst>
            </c:dLbl>
            <c:dLbl>
              <c:idx val="4"/>
              <c:layout>
                <c:manualLayout>
                  <c:x val="0"/>
                  <c:y val="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BAD-4363-9B88-ABEA85BE1EC9}"/>
                </c:ext>
              </c:extLst>
            </c:dLbl>
            <c:dLbl>
              <c:idx val="5"/>
              <c:layout>
                <c:manualLayout>
                  <c:x val="-2.1750951604132679E-3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BAD-4363-9B88-ABEA85BE1EC9}"/>
                </c:ext>
              </c:extLst>
            </c:dLbl>
            <c:dLbl>
              <c:idx val="6"/>
              <c:layout>
                <c:manualLayout>
                  <c:x val="4.350190320826456E-3"/>
                  <c:y val="6.94444444444444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BAD-4363-9B88-ABEA85BE1EC9}"/>
                </c:ext>
              </c:extLst>
            </c:dLbl>
            <c:dLbl>
              <c:idx val="7"/>
              <c:layout>
                <c:manualLayout>
                  <c:x val="-7.9752567906683147E-17"/>
                  <c:y val="-6.48148148148148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BAD-4363-9B88-ABEA85BE1EC9}"/>
                </c:ext>
              </c:extLst>
            </c:dLbl>
            <c:dLbl>
              <c:idx val="8"/>
              <c:layout>
                <c:manualLayout>
                  <c:x val="4.3501903208265358E-3"/>
                  <c:y val="5.0925925925925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BAD-4363-9B88-ABEA85BE1EC9}"/>
                </c:ext>
              </c:extLst>
            </c:dLbl>
            <c:dLbl>
              <c:idx val="9"/>
              <c:layout>
                <c:manualLayout>
                  <c:x val="0"/>
                  <c:y val="-7.40740740740740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BAD-4363-9B88-ABEA85BE1EC9}"/>
                </c:ext>
              </c:extLst>
            </c:dLbl>
            <c:dLbl>
              <c:idx val="10"/>
              <c:layout>
                <c:manualLayout>
                  <c:x val="-1.5950513581336629E-16"/>
                  <c:y val="6.48148148148147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BAD-4363-9B88-ABEA85BE1EC9}"/>
                </c:ext>
              </c:extLst>
            </c:dLbl>
            <c:dLbl>
              <c:idx val="11"/>
              <c:layout>
                <c:manualLayout>
                  <c:x val="0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BAD-4363-9B88-ABEA85BE1EC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RCC!$B$91:$M$91</c:f>
              <c:strCache>
                <c:ptCount val="12"/>
                <c:pt idx="0">
                  <c:v>jan/2023</c:v>
                </c:pt>
                <c:pt idx="1">
                  <c:v>fev/2023</c:v>
                </c:pt>
                <c:pt idx="2">
                  <c:v>mar/2023</c:v>
                </c:pt>
                <c:pt idx="3">
                  <c:v>abr/2023</c:v>
                </c:pt>
                <c:pt idx="4">
                  <c:v>mai/2023</c:v>
                </c:pt>
                <c:pt idx="5">
                  <c:v>jun/2023</c:v>
                </c:pt>
                <c:pt idx="6">
                  <c:v>jul/2023</c:v>
                </c:pt>
                <c:pt idx="7">
                  <c:v>ago/2023</c:v>
                </c:pt>
                <c:pt idx="8">
                  <c:v>set/2023</c:v>
                </c:pt>
                <c:pt idx="9">
                  <c:v>out/2023</c:v>
                </c:pt>
                <c:pt idx="10">
                  <c:v>nov/2023</c:v>
                </c:pt>
                <c:pt idx="11">
                  <c:v>dez/2023</c:v>
                </c:pt>
              </c:strCache>
            </c:strRef>
          </c:cat>
          <c:val>
            <c:numRef>
              <c:f>RCC!$B$92:$M$92</c:f>
              <c:numCache>
                <c:formatCode>#,##0</c:formatCode>
                <c:ptCount val="12"/>
                <c:pt idx="0">
                  <c:v>2961328</c:v>
                </c:pt>
                <c:pt idx="1">
                  <c:v>3168819</c:v>
                </c:pt>
                <c:pt idx="2">
                  <c:v>3284200</c:v>
                </c:pt>
                <c:pt idx="3">
                  <c:v>3430403</c:v>
                </c:pt>
                <c:pt idx="4">
                  <c:v>3544753</c:v>
                </c:pt>
                <c:pt idx="5">
                  <c:v>3626495</c:v>
                </c:pt>
                <c:pt idx="6">
                  <c:v>3708434</c:v>
                </c:pt>
                <c:pt idx="7">
                  <c:v>3799445</c:v>
                </c:pt>
                <c:pt idx="8">
                  <c:v>3877745</c:v>
                </c:pt>
                <c:pt idx="9">
                  <c:v>3963247</c:v>
                </c:pt>
                <c:pt idx="10">
                  <c:v>4046184</c:v>
                </c:pt>
                <c:pt idx="11">
                  <c:v>4132491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0BAD-4363-9B88-ABEA85BE1E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62592624"/>
        <c:axId val="734502704"/>
      </c:lineChart>
      <c:catAx>
        <c:axId val="862592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34502704"/>
        <c:crosses val="autoZero"/>
        <c:auto val="1"/>
        <c:lblAlgn val="ctr"/>
        <c:lblOffset val="100"/>
        <c:noMultiLvlLbl val="0"/>
      </c:catAx>
      <c:valAx>
        <c:axId val="734502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62592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'Margem Livre Empréstimo'!$B$1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Empréstimo'!$B$2:$B$22</c:f>
              <c:numCache>
                <c:formatCode>#,##0</c:formatCode>
                <c:ptCount val="21"/>
                <c:pt idx="0">
                  <c:v>527766</c:v>
                </c:pt>
                <c:pt idx="1">
                  <c:v>396437</c:v>
                </c:pt>
                <c:pt idx="2">
                  <c:v>341429</c:v>
                </c:pt>
                <c:pt idx="3">
                  <c:v>255179</c:v>
                </c:pt>
                <c:pt idx="4">
                  <c:v>209044</c:v>
                </c:pt>
                <c:pt idx="5">
                  <c:v>195058</c:v>
                </c:pt>
                <c:pt idx="6">
                  <c:v>185015</c:v>
                </c:pt>
                <c:pt idx="7">
                  <c:v>138524</c:v>
                </c:pt>
                <c:pt idx="8">
                  <c:v>131632</c:v>
                </c:pt>
                <c:pt idx="9">
                  <c:v>109167</c:v>
                </c:pt>
                <c:pt idx="10">
                  <c:v>100291</c:v>
                </c:pt>
                <c:pt idx="11">
                  <c:v>98353</c:v>
                </c:pt>
                <c:pt idx="12">
                  <c:v>85961</c:v>
                </c:pt>
                <c:pt idx="13">
                  <c:v>81548</c:v>
                </c:pt>
                <c:pt idx="14">
                  <c:v>51346</c:v>
                </c:pt>
                <c:pt idx="15">
                  <c:v>44656</c:v>
                </c:pt>
                <c:pt idx="16">
                  <c:v>40610</c:v>
                </c:pt>
                <c:pt idx="17">
                  <c:v>35318</c:v>
                </c:pt>
                <c:pt idx="18">
                  <c:v>18289</c:v>
                </c:pt>
                <c:pt idx="19">
                  <c:v>12503</c:v>
                </c:pt>
                <c:pt idx="2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79-45A1-9F1D-8D198364139D}"/>
            </c:ext>
          </c:extLst>
        </c:ser>
        <c:ser>
          <c:idx val="1"/>
          <c:order val="1"/>
          <c:tx>
            <c:strRef>
              <c:f>'Margem Livre Empréstimo'!$C$1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Empréstimo'!$C$2:$C$22</c:f>
              <c:numCache>
                <c:formatCode>#,##0</c:formatCode>
                <c:ptCount val="21"/>
                <c:pt idx="0">
                  <c:v>158783</c:v>
                </c:pt>
                <c:pt idx="1">
                  <c:v>126536</c:v>
                </c:pt>
                <c:pt idx="2">
                  <c:v>143866</c:v>
                </c:pt>
                <c:pt idx="3">
                  <c:v>129930</c:v>
                </c:pt>
                <c:pt idx="4">
                  <c:v>179898</c:v>
                </c:pt>
                <c:pt idx="5">
                  <c:v>79858</c:v>
                </c:pt>
                <c:pt idx="6">
                  <c:v>110649</c:v>
                </c:pt>
                <c:pt idx="7">
                  <c:v>21967</c:v>
                </c:pt>
                <c:pt idx="8">
                  <c:v>24603</c:v>
                </c:pt>
                <c:pt idx="9">
                  <c:v>86973</c:v>
                </c:pt>
                <c:pt idx="10">
                  <c:v>26555</c:v>
                </c:pt>
                <c:pt idx="11">
                  <c:v>50559</c:v>
                </c:pt>
                <c:pt idx="12">
                  <c:v>65348</c:v>
                </c:pt>
                <c:pt idx="13">
                  <c:v>18853</c:v>
                </c:pt>
                <c:pt idx="14">
                  <c:v>38815</c:v>
                </c:pt>
                <c:pt idx="15">
                  <c:v>24141</c:v>
                </c:pt>
                <c:pt idx="16">
                  <c:v>12431</c:v>
                </c:pt>
                <c:pt idx="17">
                  <c:v>6787</c:v>
                </c:pt>
                <c:pt idx="18">
                  <c:v>3095</c:v>
                </c:pt>
                <c:pt idx="19">
                  <c:v>4698</c:v>
                </c:pt>
                <c:pt idx="2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79-45A1-9F1D-8D198364139D}"/>
            </c:ext>
          </c:extLst>
        </c:ser>
        <c:ser>
          <c:idx val="2"/>
          <c:order val="2"/>
          <c:tx>
            <c:strRef>
              <c:f>'Margem Livre Empréstimo'!$D$1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Empréstimo'!$D$2:$D$22</c:f>
              <c:numCache>
                <c:formatCode>#,##0</c:formatCode>
                <c:ptCount val="21"/>
                <c:pt idx="0">
                  <c:v>66701</c:v>
                </c:pt>
                <c:pt idx="1">
                  <c:v>57655</c:v>
                </c:pt>
                <c:pt idx="2">
                  <c:v>46199</c:v>
                </c:pt>
                <c:pt idx="3">
                  <c:v>55107</c:v>
                </c:pt>
                <c:pt idx="4">
                  <c:v>79241</c:v>
                </c:pt>
                <c:pt idx="5">
                  <c:v>32698</c:v>
                </c:pt>
                <c:pt idx="6">
                  <c:v>51429</c:v>
                </c:pt>
                <c:pt idx="7">
                  <c:v>8212</c:v>
                </c:pt>
                <c:pt idx="8">
                  <c:v>9392</c:v>
                </c:pt>
                <c:pt idx="9">
                  <c:v>36858</c:v>
                </c:pt>
                <c:pt idx="10">
                  <c:v>15232</c:v>
                </c:pt>
                <c:pt idx="11">
                  <c:v>23678</c:v>
                </c:pt>
                <c:pt idx="12">
                  <c:v>37267</c:v>
                </c:pt>
                <c:pt idx="13">
                  <c:v>9194</c:v>
                </c:pt>
                <c:pt idx="14">
                  <c:v>34718</c:v>
                </c:pt>
                <c:pt idx="15">
                  <c:v>14519</c:v>
                </c:pt>
                <c:pt idx="16">
                  <c:v>4851</c:v>
                </c:pt>
                <c:pt idx="17">
                  <c:v>2198</c:v>
                </c:pt>
                <c:pt idx="18">
                  <c:v>1033</c:v>
                </c:pt>
                <c:pt idx="19">
                  <c:v>2133</c:v>
                </c:pt>
                <c:pt idx="2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79-45A1-9F1D-8D198364139D}"/>
            </c:ext>
          </c:extLst>
        </c:ser>
        <c:ser>
          <c:idx val="3"/>
          <c:order val="3"/>
          <c:tx>
            <c:strRef>
              <c:f>'Margem Livre Empréstimo'!$E$1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Empréstimo'!$E$2:$E$22</c:f>
              <c:numCache>
                <c:formatCode>#,##0</c:formatCode>
                <c:ptCount val="21"/>
                <c:pt idx="0">
                  <c:v>71111</c:v>
                </c:pt>
                <c:pt idx="1">
                  <c:v>62359</c:v>
                </c:pt>
                <c:pt idx="2">
                  <c:v>35169</c:v>
                </c:pt>
                <c:pt idx="3">
                  <c:v>44440</c:v>
                </c:pt>
                <c:pt idx="4">
                  <c:v>112962</c:v>
                </c:pt>
                <c:pt idx="5">
                  <c:v>38928</c:v>
                </c:pt>
                <c:pt idx="6">
                  <c:v>80082</c:v>
                </c:pt>
                <c:pt idx="7">
                  <c:v>11705</c:v>
                </c:pt>
                <c:pt idx="8">
                  <c:v>7296</c:v>
                </c:pt>
                <c:pt idx="9">
                  <c:v>69565</c:v>
                </c:pt>
                <c:pt idx="10">
                  <c:v>21339</c:v>
                </c:pt>
                <c:pt idx="11">
                  <c:v>26721</c:v>
                </c:pt>
                <c:pt idx="12">
                  <c:v>47941</c:v>
                </c:pt>
                <c:pt idx="13">
                  <c:v>11309</c:v>
                </c:pt>
                <c:pt idx="14">
                  <c:v>22974</c:v>
                </c:pt>
                <c:pt idx="15">
                  <c:v>14119</c:v>
                </c:pt>
                <c:pt idx="16">
                  <c:v>2999</c:v>
                </c:pt>
                <c:pt idx="17">
                  <c:v>1151</c:v>
                </c:pt>
                <c:pt idx="18">
                  <c:v>1684</c:v>
                </c:pt>
                <c:pt idx="19">
                  <c:v>4371</c:v>
                </c:pt>
                <c:pt idx="2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479-45A1-9F1D-8D198364139D}"/>
            </c:ext>
          </c:extLst>
        </c:ser>
        <c:ser>
          <c:idx val="4"/>
          <c:order val="4"/>
          <c:tx>
            <c:strRef>
              <c:f>'Margem Livre Empréstimo'!$F$1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Empréstimo'!$F$2:$F$22</c:f>
              <c:numCache>
                <c:formatCode>#,##0</c:formatCode>
                <c:ptCount val="21"/>
                <c:pt idx="0">
                  <c:v>64902</c:v>
                </c:pt>
                <c:pt idx="1">
                  <c:v>44001</c:v>
                </c:pt>
                <c:pt idx="2">
                  <c:v>60089</c:v>
                </c:pt>
                <c:pt idx="3">
                  <c:v>64521</c:v>
                </c:pt>
                <c:pt idx="4">
                  <c:v>94096</c:v>
                </c:pt>
                <c:pt idx="5">
                  <c:v>48800</c:v>
                </c:pt>
                <c:pt idx="6">
                  <c:v>74074</c:v>
                </c:pt>
                <c:pt idx="7">
                  <c:v>21707</c:v>
                </c:pt>
                <c:pt idx="8">
                  <c:v>13755</c:v>
                </c:pt>
                <c:pt idx="9">
                  <c:v>45380</c:v>
                </c:pt>
                <c:pt idx="10">
                  <c:v>27093</c:v>
                </c:pt>
                <c:pt idx="11">
                  <c:v>36588</c:v>
                </c:pt>
                <c:pt idx="12">
                  <c:v>45157</c:v>
                </c:pt>
                <c:pt idx="13">
                  <c:v>15081</c:v>
                </c:pt>
                <c:pt idx="14">
                  <c:v>26211</c:v>
                </c:pt>
                <c:pt idx="15">
                  <c:v>21701</c:v>
                </c:pt>
                <c:pt idx="16">
                  <c:v>4552</c:v>
                </c:pt>
                <c:pt idx="17">
                  <c:v>2606</c:v>
                </c:pt>
                <c:pt idx="18">
                  <c:v>1596</c:v>
                </c:pt>
                <c:pt idx="19">
                  <c:v>15615</c:v>
                </c:pt>
                <c:pt idx="2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479-45A1-9F1D-8D198364139D}"/>
            </c:ext>
          </c:extLst>
        </c:ser>
        <c:ser>
          <c:idx val="5"/>
          <c:order val="5"/>
          <c:tx>
            <c:strRef>
              <c:f>'Margem Livre Empréstimo'!$G$1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Empréstimo'!$G$2:$G$22</c:f>
              <c:numCache>
                <c:formatCode>#,##0</c:formatCode>
                <c:ptCount val="21"/>
                <c:pt idx="0">
                  <c:v>38910</c:v>
                </c:pt>
                <c:pt idx="1">
                  <c:v>23913</c:v>
                </c:pt>
                <c:pt idx="2">
                  <c:v>34558</c:v>
                </c:pt>
                <c:pt idx="3">
                  <c:v>44555</c:v>
                </c:pt>
                <c:pt idx="4">
                  <c:v>77269</c:v>
                </c:pt>
                <c:pt idx="5">
                  <c:v>27136</c:v>
                </c:pt>
                <c:pt idx="6">
                  <c:v>44333</c:v>
                </c:pt>
                <c:pt idx="7">
                  <c:v>7950</c:v>
                </c:pt>
                <c:pt idx="8">
                  <c:v>6789</c:v>
                </c:pt>
                <c:pt idx="9">
                  <c:v>28792</c:v>
                </c:pt>
                <c:pt idx="10">
                  <c:v>18553</c:v>
                </c:pt>
                <c:pt idx="11">
                  <c:v>20952</c:v>
                </c:pt>
                <c:pt idx="12">
                  <c:v>36438</c:v>
                </c:pt>
                <c:pt idx="13">
                  <c:v>5420</c:v>
                </c:pt>
                <c:pt idx="14">
                  <c:v>17354</c:v>
                </c:pt>
                <c:pt idx="15">
                  <c:v>12801</c:v>
                </c:pt>
                <c:pt idx="16">
                  <c:v>2313</c:v>
                </c:pt>
                <c:pt idx="17">
                  <c:v>1186</c:v>
                </c:pt>
                <c:pt idx="18">
                  <c:v>1558</c:v>
                </c:pt>
                <c:pt idx="19">
                  <c:v>9729</c:v>
                </c:pt>
                <c:pt idx="2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479-45A1-9F1D-8D198364139D}"/>
            </c:ext>
          </c:extLst>
        </c:ser>
        <c:ser>
          <c:idx val="6"/>
          <c:order val="6"/>
          <c:tx>
            <c:strRef>
              <c:f>'Margem Livre Empréstimo'!$H$1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Empréstimo'!$H$2:$H$22</c:f>
              <c:numCache>
                <c:formatCode>#,##0</c:formatCode>
                <c:ptCount val="21"/>
                <c:pt idx="0">
                  <c:v>41564</c:v>
                </c:pt>
                <c:pt idx="1">
                  <c:v>23851</c:v>
                </c:pt>
                <c:pt idx="2">
                  <c:v>32305</c:v>
                </c:pt>
                <c:pt idx="3">
                  <c:v>40604</c:v>
                </c:pt>
                <c:pt idx="4">
                  <c:v>79018</c:v>
                </c:pt>
                <c:pt idx="5">
                  <c:v>24908</c:v>
                </c:pt>
                <c:pt idx="6">
                  <c:v>38992</c:v>
                </c:pt>
                <c:pt idx="7">
                  <c:v>6736</c:v>
                </c:pt>
                <c:pt idx="8">
                  <c:v>5638</c:v>
                </c:pt>
                <c:pt idx="9">
                  <c:v>30001</c:v>
                </c:pt>
                <c:pt idx="10">
                  <c:v>16199</c:v>
                </c:pt>
                <c:pt idx="11">
                  <c:v>17191</c:v>
                </c:pt>
                <c:pt idx="12">
                  <c:v>35266</c:v>
                </c:pt>
                <c:pt idx="13">
                  <c:v>4132</c:v>
                </c:pt>
                <c:pt idx="14">
                  <c:v>18998</c:v>
                </c:pt>
                <c:pt idx="15">
                  <c:v>9477</c:v>
                </c:pt>
                <c:pt idx="16">
                  <c:v>2620</c:v>
                </c:pt>
                <c:pt idx="17">
                  <c:v>925</c:v>
                </c:pt>
                <c:pt idx="18">
                  <c:v>1738</c:v>
                </c:pt>
                <c:pt idx="19">
                  <c:v>7074</c:v>
                </c:pt>
                <c:pt idx="2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479-45A1-9F1D-8D198364139D}"/>
            </c:ext>
          </c:extLst>
        </c:ser>
        <c:ser>
          <c:idx val="7"/>
          <c:order val="7"/>
          <c:tx>
            <c:strRef>
              <c:f>'Margem Livre Empréstimo'!$I$1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Empréstimo'!$I$2:$I$22</c:f>
              <c:numCache>
                <c:formatCode>#,##0</c:formatCode>
                <c:ptCount val="21"/>
                <c:pt idx="0">
                  <c:v>45872</c:v>
                </c:pt>
                <c:pt idx="1">
                  <c:v>27436</c:v>
                </c:pt>
                <c:pt idx="2">
                  <c:v>39931</c:v>
                </c:pt>
                <c:pt idx="3">
                  <c:v>47365</c:v>
                </c:pt>
                <c:pt idx="4">
                  <c:v>99944</c:v>
                </c:pt>
                <c:pt idx="5">
                  <c:v>29246</c:v>
                </c:pt>
                <c:pt idx="6">
                  <c:v>49153</c:v>
                </c:pt>
                <c:pt idx="7">
                  <c:v>10004</c:v>
                </c:pt>
                <c:pt idx="8">
                  <c:v>6439</c:v>
                </c:pt>
                <c:pt idx="9">
                  <c:v>41481</c:v>
                </c:pt>
                <c:pt idx="10">
                  <c:v>32</c:v>
                </c:pt>
                <c:pt idx="11">
                  <c:v>24112</c:v>
                </c:pt>
                <c:pt idx="12">
                  <c:v>43239</c:v>
                </c:pt>
                <c:pt idx="13">
                  <c:v>4402</c:v>
                </c:pt>
                <c:pt idx="14">
                  <c:v>37663</c:v>
                </c:pt>
                <c:pt idx="15">
                  <c:v>18611</c:v>
                </c:pt>
                <c:pt idx="16">
                  <c:v>4588</c:v>
                </c:pt>
                <c:pt idx="17">
                  <c:v>1107</c:v>
                </c:pt>
                <c:pt idx="18">
                  <c:v>1970</c:v>
                </c:pt>
                <c:pt idx="19">
                  <c:v>2158</c:v>
                </c:pt>
                <c:pt idx="2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479-45A1-9F1D-8D198364139D}"/>
            </c:ext>
          </c:extLst>
        </c:ser>
        <c:ser>
          <c:idx val="8"/>
          <c:order val="8"/>
          <c:tx>
            <c:strRef>
              <c:f>'Margem Livre Empréstimo'!$J$1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Empréstimo'!$J$2:$J$22</c:f>
              <c:numCache>
                <c:formatCode>#,##0</c:formatCode>
                <c:ptCount val="21"/>
                <c:pt idx="0">
                  <c:v>85245</c:v>
                </c:pt>
                <c:pt idx="1">
                  <c:v>34877</c:v>
                </c:pt>
                <c:pt idx="2">
                  <c:v>86478</c:v>
                </c:pt>
                <c:pt idx="3">
                  <c:v>61754</c:v>
                </c:pt>
                <c:pt idx="4">
                  <c:v>99959</c:v>
                </c:pt>
                <c:pt idx="5">
                  <c:v>28093</c:v>
                </c:pt>
                <c:pt idx="6">
                  <c:v>50958</c:v>
                </c:pt>
                <c:pt idx="7">
                  <c:v>8726</c:v>
                </c:pt>
                <c:pt idx="8">
                  <c:v>5805</c:v>
                </c:pt>
                <c:pt idx="9">
                  <c:v>42040</c:v>
                </c:pt>
                <c:pt idx="10">
                  <c:v>22201</c:v>
                </c:pt>
                <c:pt idx="11">
                  <c:v>31091</c:v>
                </c:pt>
                <c:pt idx="12">
                  <c:v>42827</c:v>
                </c:pt>
                <c:pt idx="13">
                  <c:v>3641</c:v>
                </c:pt>
                <c:pt idx="14">
                  <c:v>17077</c:v>
                </c:pt>
                <c:pt idx="15">
                  <c:v>21282</c:v>
                </c:pt>
                <c:pt idx="16">
                  <c:v>9029</c:v>
                </c:pt>
                <c:pt idx="17">
                  <c:v>312</c:v>
                </c:pt>
                <c:pt idx="18">
                  <c:v>2857</c:v>
                </c:pt>
                <c:pt idx="19">
                  <c:v>1762</c:v>
                </c:pt>
                <c:pt idx="20">
                  <c:v>420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479-45A1-9F1D-8D198364139D}"/>
            </c:ext>
          </c:extLst>
        </c:ser>
        <c:ser>
          <c:idx val="9"/>
          <c:order val="9"/>
          <c:tx>
            <c:strRef>
              <c:f>'Margem Livre Empréstimo'!$K$1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Empréstimo'!$K$2:$K$22</c:f>
              <c:numCache>
                <c:formatCode>#,##0</c:formatCode>
                <c:ptCount val="21"/>
                <c:pt idx="0">
                  <c:v>69340</c:v>
                </c:pt>
                <c:pt idx="1">
                  <c:v>33301</c:v>
                </c:pt>
                <c:pt idx="2">
                  <c:v>64489</c:v>
                </c:pt>
                <c:pt idx="3">
                  <c:v>174547</c:v>
                </c:pt>
                <c:pt idx="4">
                  <c:v>117273</c:v>
                </c:pt>
                <c:pt idx="5">
                  <c:v>28765</c:v>
                </c:pt>
                <c:pt idx="6">
                  <c:v>55501</c:v>
                </c:pt>
                <c:pt idx="7">
                  <c:v>8731</c:v>
                </c:pt>
                <c:pt idx="8">
                  <c:v>5638</c:v>
                </c:pt>
                <c:pt idx="9">
                  <c:v>46376</c:v>
                </c:pt>
                <c:pt idx="10">
                  <c:v>23035</c:v>
                </c:pt>
                <c:pt idx="11">
                  <c:v>24865</c:v>
                </c:pt>
                <c:pt idx="12">
                  <c:v>45905</c:v>
                </c:pt>
                <c:pt idx="13">
                  <c:v>3937</c:v>
                </c:pt>
                <c:pt idx="14">
                  <c:v>21296</c:v>
                </c:pt>
                <c:pt idx="15">
                  <c:v>16222</c:v>
                </c:pt>
                <c:pt idx="16">
                  <c:v>12353</c:v>
                </c:pt>
                <c:pt idx="17">
                  <c:v>0</c:v>
                </c:pt>
                <c:pt idx="18">
                  <c:v>3003</c:v>
                </c:pt>
                <c:pt idx="19">
                  <c:v>1776</c:v>
                </c:pt>
                <c:pt idx="20">
                  <c:v>11962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479-45A1-9F1D-8D198364139D}"/>
            </c:ext>
          </c:extLst>
        </c:ser>
        <c:ser>
          <c:idx val="10"/>
          <c:order val="10"/>
          <c:tx>
            <c:strRef>
              <c:f>'Margem Livre Empréstimo'!$L$1</c:f>
              <c:strCache>
                <c:ptCount val="1"/>
                <c:pt idx="0">
                  <c:v>nov/23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Empréstimo'!$L$2:$L$22</c:f>
              <c:numCache>
                <c:formatCode>#,##0</c:formatCode>
                <c:ptCount val="21"/>
                <c:pt idx="0">
                  <c:v>54739</c:v>
                </c:pt>
                <c:pt idx="1">
                  <c:v>40432</c:v>
                </c:pt>
                <c:pt idx="2">
                  <c:v>44700</c:v>
                </c:pt>
                <c:pt idx="3">
                  <c:v>48051</c:v>
                </c:pt>
                <c:pt idx="4">
                  <c:v>112089</c:v>
                </c:pt>
                <c:pt idx="5">
                  <c:v>25860</c:v>
                </c:pt>
                <c:pt idx="6">
                  <c:v>58657</c:v>
                </c:pt>
                <c:pt idx="7">
                  <c:v>6329</c:v>
                </c:pt>
                <c:pt idx="8">
                  <c:v>4683</c:v>
                </c:pt>
                <c:pt idx="9">
                  <c:v>42870</c:v>
                </c:pt>
                <c:pt idx="10">
                  <c:v>20136</c:v>
                </c:pt>
                <c:pt idx="11">
                  <c:v>22491</c:v>
                </c:pt>
                <c:pt idx="12">
                  <c:v>47723</c:v>
                </c:pt>
                <c:pt idx="13">
                  <c:v>3599</c:v>
                </c:pt>
                <c:pt idx="14">
                  <c:v>20034</c:v>
                </c:pt>
                <c:pt idx="15">
                  <c:v>10596</c:v>
                </c:pt>
                <c:pt idx="16">
                  <c:v>24091</c:v>
                </c:pt>
                <c:pt idx="17">
                  <c:v>0</c:v>
                </c:pt>
                <c:pt idx="18">
                  <c:v>2244</c:v>
                </c:pt>
                <c:pt idx="19">
                  <c:v>1142</c:v>
                </c:pt>
                <c:pt idx="20">
                  <c:v>16443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479-45A1-9F1D-8D198364139D}"/>
            </c:ext>
          </c:extLst>
        </c:ser>
        <c:ser>
          <c:idx val="11"/>
          <c:order val="11"/>
          <c:tx>
            <c:strRef>
              <c:f>'Margem Livre Empréstimo'!$M$1</c:f>
              <c:strCache>
                <c:ptCount val="1"/>
                <c:pt idx="0">
                  <c:v>dez/23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Empréstimo'!$M$2:$M$22</c:f>
              <c:numCache>
                <c:formatCode>#,##0</c:formatCode>
                <c:ptCount val="21"/>
                <c:pt idx="0">
                  <c:v>43420</c:v>
                </c:pt>
                <c:pt idx="1">
                  <c:v>30883</c:v>
                </c:pt>
                <c:pt idx="2">
                  <c:v>41033</c:v>
                </c:pt>
                <c:pt idx="3">
                  <c:v>46320</c:v>
                </c:pt>
                <c:pt idx="4">
                  <c:v>90294</c:v>
                </c:pt>
                <c:pt idx="5">
                  <c:v>22547</c:v>
                </c:pt>
                <c:pt idx="6">
                  <c:v>53648</c:v>
                </c:pt>
                <c:pt idx="7">
                  <c:v>4607</c:v>
                </c:pt>
                <c:pt idx="8">
                  <c:v>4167</c:v>
                </c:pt>
                <c:pt idx="9">
                  <c:v>42025</c:v>
                </c:pt>
                <c:pt idx="10">
                  <c:v>16138</c:v>
                </c:pt>
                <c:pt idx="11">
                  <c:v>20025</c:v>
                </c:pt>
                <c:pt idx="12">
                  <c:v>42578</c:v>
                </c:pt>
                <c:pt idx="13">
                  <c:v>3308</c:v>
                </c:pt>
                <c:pt idx="14">
                  <c:v>19237</c:v>
                </c:pt>
                <c:pt idx="15">
                  <c:v>9521</c:v>
                </c:pt>
                <c:pt idx="16">
                  <c:v>22823</c:v>
                </c:pt>
                <c:pt idx="17">
                  <c:v>7</c:v>
                </c:pt>
                <c:pt idx="18">
                  <c:v>1977</c:v>
                </c:pt>
                <c:pt idx="19">
                  <c:v>868</c:v>
                </c:pt>
                <c:pt idx="20">
                  <c:v>16473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479-45A1-9F1D-8D19836413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3755680"/>
        <c:axId val="893552080"/>
      </c:barChart>
      <c:catAx>
        <c:axId val="833755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93552080"/>
        <c:crosses val="autoZero"/>
        <c:auto val="1"/>
        <c:lblAlgn val="ctr"/>
        <c:lblOffset val="100"/>
        <c:noMultiLvlLbl val="0"/>
      </c:catAx>
      <c:valAx>
        <c:axId val="893552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33755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C0EAE2-48B4-4A25-BF16-659B09F11B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CBB34E-CC0A-422F-BFCC-0AB5C1A2B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1DD4040-1116-47B5-A7C4-E8A2BF2DA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78E701B-83F3-48D7-8273-2CB48733A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457E417-A6C1-455B-B29C-C449C608F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4400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2848DA-EE8F-4CB6-A831-6E7006F5F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C169FA7-257C-4958-A436-D2ECADE31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660B8CF-F345-4300-8C9B-7D3BD00FE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426E9A9-2C8C-4AC4-A808-6EE8BD9E0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CFF9678-9486-4932-A10A-030DF7DDB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9744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821D1A6-8577-4FC7-8791-A5FCB2D4E6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969530D-B33F-40BF-ACA7-CC21DC8ED3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E16E2C7-29BE-4168-9A60-7843B9169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DA052C7-2957-427F-BE75-CDADDD735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FD53098-0DE4-4806-88C4-F96D623F9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9142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3663D0-54E5-AF37-B5B7-24A6BB87B1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79730E4-52A4-70AB-3335-F3E858F1C7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B5A9E70-1E02-3B3B-DF10-54E1F5D2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D9521AC-B069-42D7-A8F7-40A721C6E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D3C2261-B709-EE42-99FE-5CFB6F9A4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6676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2BD353-F42C-EEFC-5CD1-0BB686A9E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ED8B2E-3963-FA20-E9EB-144FF0F584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7C6A24C-E52F-8964-BC9B-9956D5319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07CB77-6DF4-8B86-0143-8AA309A88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53347BF-6110-91DF-97F8-EB3E00AE6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6778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71F7A1-7408-6104-1C24-FFDC44E37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7FC7782-FFDC-D849-64B1-B1C8C189C1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C8936D8-9A64-6E3D-3E19-81A872063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8C72A38-6A9E-653A-5589-22CDA1771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008FE72-739D-5A17-D42E-9224EA622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7094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988051-3844-5451-0508-651F7C392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C2C4D7-7A4E-E9CB-8192-22570FBB78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CF02765-3617-5B67-0EB3-1B4FC76406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3EC56C4-B811-2066-4B9F-8BB09EF47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12242C7-87F8-1587-009B-C666B518D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D8DE035-E10A-F45D-3484-4BB3DB91E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8988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7A1832-F1BC-D752-BF55-7D3DF8836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63171F8-8653-8CB3-8B7F-65E5466538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6E94068-5006-CB9A-F3C3-5BAB0B30F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FF025BE-6970-2BD3-C7CE-5865D9D616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E1802BB-0A85-E9ED-4978-B5BA89D3A3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5B8D06AE-C27D-6744-8855-9FB0DF78A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CA7FB22-5E1E-1BE4-F5F5-CC6E250BC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94279E9-C9F8-BEB2-8703-CC2AC4667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94594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A0E9DC-E2D9-3030-865E-5B2B74986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BF8948F-82F7-C0E6-DFF8-2EF06031C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15E2FEF-1726-EC77-BDD5-1645AA4DF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312C80D6-21B9-D3FC-537F-177E86A62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05864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F59521E-4157-0E30-3D2B-11385656B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A053A1C-A11D-0801-B210-118B92E40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0844A02-4DD2-A4A6-8404-83D9C2682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29038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71D674-6709-AC92-0BD6-20CEDDAA5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82BC8D5-CFD3-8768-9CAF-BF75C4E0D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9BD0FE0-C02B-622B-A1AE-D12D3D895E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AE72174-44A1-CCBD-B00A-80269E700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35D5046-4B0D-25B9-B363-FBA06EBC6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BEE096A-E214-0166-CEB4-DAA1DCF30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301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0DE8B8-6E3E-4956-A6B8-9B1A04083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31" y="787178"/>
            <a:ext cx="4754880" cy="2115047"/>
          </a:xfrm>
        </p:spPr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70A12D-AEA1-47DE-B5C9-E70F42376D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739471"/>
            <a:ext cx="5040313" cy="5066017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473B756-CD6F-45FA-9946-95F2DFC2B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CC6BFEB-5F34-49C6-B8C5-63A94E621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796444A-18EE-4441-9878-83EFB7A5F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53419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DC9E43-408D-7CAD-9CFE-E4FE3BDFA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AF3A6BD-8645-17D4-7036-4DB359D2D4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F95CF69-85C5-8D3B-BAEF-F53522D981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CB17325-ADC6-D166-53AF-750B14E7D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596E0CE-7C6C-AAA2-4367-55B88E98D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B608E00-4C2E-B6A0-9876-000D825DE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3225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661990-7343-DD87-9841-6DF94007A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7A45166-F0E4-B860-ECCB-57EB8DB72C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1B50F83-54AE-F624-45CF-1B6CC7BB8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E8B3C13-1D93-DB08-EA96-AA2F689E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2B1A9FE-6E9F-8AF8-96CF-53C1BF9B5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75567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8837B08-A400-7084-C6BC-25DBBC0899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F679E23-BDC7-A1C0-02B0-136FB3888A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DC0D683-8B53-0F5E-85C1-013FF44AF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B0D8D9B-6ED6-740B-54C5-D7191F7E5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0AECE18-B5CD-2E18-85C5-E4ED4D48E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5898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53152E-3939-4F30-B128-5BCF997BA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C0E6ED-5179-46DE-A00F-D7E01D8F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B237AFD-93A7-43A5-B389-66AFD7D47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934199F-F07A-404F-A249-DC53852AA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1CE75A4-D373-4D9D-9330-9CE7E3687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9759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C1ACE7-D152-4FC1-A797-346E43CB7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597FD4F-3DAD-4981-A834-20A6B501E1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0AB24E9-6942-43F9-A52B-86F7BFCB6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8C6E8A2-35FF-4A4F-97FF-7B8D3C095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8F2900A-2E80-4920-8F16-FBA5FDDBF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42A06BD-9FD8-4195-BF80-73B27F53C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9726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957271-0472-4165-81CE-DB6B310DD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126004D-2813-42C8-8F5C-E785749E9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E55809E-013B-4925-85C5-140CBA7F1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0CA9CC4-E006-4488-BE52-5602A65874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A4D8E5A-3571-40E7-A7FA-574AC5E6D5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E682EFA-2F39-4FA5-88E3-1B6EC3C4A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AAE1EA0-EA16-40AB-9903-F8B568440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D0A63F4-32B1-4AF6-B84B-5EF7D24B1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941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0513D3-20E8-428C-9978-CD1E7AB16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27CE7F3-CD80-4EF3-9FC1-15DFA34F6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9C04B18-199B-40CE-9C8B-A831D6C82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AB4EF15-CF14-4866-B728-376F9352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8656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965CD4A2-6B0F-4974-AE65-E302F1B26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5364CB53-209D-416B-A7C6-F2B043FDD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965E556-0DD5-400A-9924-3400F8DC5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127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4F9E-A0A4-43F1-AF15-09CCA27B6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CD85EE0-20F7-4099-9E77-2D1D66666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CFF2D67-224D-4F1A-B7FF-AB44DECBDD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81A7E67-7EA9-414E-AFB1-A4FB674CC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87D3379-03DC-41F0-B436-AC0C33A6E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57B3F2C-CC0E-4FE5-B7E3-A8256CF9D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588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24FE60-CC7E-4BA2-9E46-4A0015973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7E31661C-6DF8-4A7D-95B8-9D8248397C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18540A6-5804-4DE8-AFBB-0E16FB0F5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D1901B3-99B9-46D2-8155-BF2B5D04B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DC3BC1F-C10B-4E40-8B2A-4E95CE26F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0E037BA-26B2-4F11-BF12-BFACA679B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772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03C8E0E-1729-4ADF-834B-8BF5AC404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30" y="787179"/>
            <a:ext cx="10194083" cy="981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CFEF4CA-A048-4DD4-A316-690DB79D0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230" y="2051437"/>
            <a:ext cx="10194083" cy="3754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07C8A51-AFAD-4BD5-82FA-E5C3DC09CB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E16FD-3130-45EE-BCC1-F80959855C8B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8631934-3D5D-485F-97B5-A3B150F2AB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0899E99-B878-4E0B-B3AC-0F4A7EE22E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51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0C0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65" userDrawn="1">
          <p15:clr>
            <a:srgbClr val="F26B43"/>
          </p15:clr>
        </p15:guide>
        <p15:guide id="2" orient="horz" pos="3657" userDrawn="1">
          <p15:clr>
            <a:srgbClr val="F26B43"/>
          </p15:clr>
        </p15:guide>
        <p15:guide id="3" pos="7015" userDrawn="1">
          <p15:clr>
            <a:srgbClr val="F26B43"/>
          </p15:clr>
        </p15:guide>
        <p15:guide id="4" orient="horz" pos="6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A75AEE71-0149-5CE9-4B99-7BD5A82D9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0EA7C47-2B78-D362-5759-2E8F41FAD6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00AE4E6-F017-68E9-5E5D-D5A6BC9435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0A188-5839-4E94-A6AD-647478B1F60A}" type="datetimeFigureOut">
              <a:rPr lang="pt-BR" smtClean="0"/>
              <a:t>08/01/2024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9188F6F-E724-1A1F-1881-063C6593E6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42FB889-7648-634A-1946-C267274F09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355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Ícone&#10;&#10;Descrição gerada automaticamente com confiança média">
            <a:extLst>
              <a:ext uri="{FF2B5EF4-FFF2-40B4-BE49-F238E27FC236}">
                <a16:creationId xmlns:a16="http://schemas.microsoft.com/office/drawing/2014/main" id="{39DEFE7F-04B5-926E-BF2D-722AF89AA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0" y="-2"/>
            <a:ext cx="12192000" cy="6858001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5BB5C66B-7413-5A49-8051-7CACBEFD8193}"/>
              </a:ext>
            </a:extLst>
          </p:cNvPr>
          <p:cNvSpPr/>
          <p:nvPr/>
        </p:nvSpPr>
        <p:spPr>
          <a:xfrm>
            <a:off x="11921215" y="0"/>
            <a:ext cx="270785" cy="685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m 8" descr="Logotipo&#10;&#10;Descrição gerada automaticamente">
            <a:extLst>
              <a:ext uri="{FF2B5EF4-FFF2-40B4-BE49-F238E27FC236}">
                <a16:creationId xmlns:a16="http://schemas.microsoft.com/office/drawing/2014/main" id="{7FE77E42-98FB-D32E-69DD-AE74719C4C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" r="75464" b="-1124"/>
          <a:stretch/>
        </p:blipFill>
        <p:spPr>
          <a:xfrm>
            <a:off x="625832" y="5449249"/>
            <a:ext cx="1102394" cy="83962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2A35248-1CB3-E2C3-E003-3A29AA0C05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926" y="472060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pt-BR" sz="4800" spc="100" dirty="0">
                <a:solidFill>
                  <a:schemeClr val="bg1"/>
                </a:solidFill>
              </a:rPr>
              <a:t>Valores operados no Consignado INSS</a:t>
            </a:r>
          </a:p>
        </p:txBody>
      </p:sp>
    </p:spTree>
    <p:extLst>
      <p:ext uri="{BB962C8B-B14F-4D97-AF65-F5344CB8AC3E}">
        <p14:creationId xmlns:p14="http://schemas.microsoft.com/office/powerpoint/2010/main" val="1411777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C87F36F-C461-28C8-A1BD-EAEFA5B7E5E0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Empréstimos </a:t>
            </a:r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7B51DAA9-EEC9-49E2-B7F5-7DBE98C41E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0532964"/>
              </p:ext>
            </p:extLst>
          </p:nvPr>
        </p:nvGraphicFramePr>
        <p:xfrm>
          <a:off x="252663" y="1567832"/>
          <a:ext cx="11694695" cy="4885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3737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E8CD6237-48FC-412D-A09E-955D2F6575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50602"/>
              </p:ext>
            </p:extLst>
          </p:nvPr>
        </p:nvGraphicFramePr>
        <p:xfrm>
          <a:off x="428883" y="1531342"/>
          <a:ext cx="10714005" cy="4707644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2773489">
                  <a:extLst>
                    <a:ext uri="{9D8B030D-6E8A-4147-A177-3AD203B41FA5}">
                      <a16:colId xmlns:a16="http://schemas.microsoft.com/office/drawing/2014/main" val="2452118470"/>
                    </a:ext>
                  </a:extLst>
                </a:gridCol>
                <a:gridCol w="649935">
                  <a:extLst>
                    <a:ext uri="{9D8B030D-6E8A-4147-A177-3AD203B41FA5}">
                      <a16:colId xmlns:a16="http://schemas.microsoft.com/office/drawing/2014/main" val="646766276"/>
                    </a:ext>
                  </a:extLst>
                </a:gridCol>
                <a:gridCol w="624468">
                  <a:extLst>
                    <a:ext uri="{9D8B030D-6E8A-4147-A177-3AD203B41FA5}">
                      <a16:colId xmlns:a16="http://schemas.microsoft.com/office/drawing/2014/main" val="4157214296"/>
                    </a:ext>
                  </a:extLst>
                </a:gridCol>
                <a:gridCol w="630607">
                  <a:extLst>
                    <a:ext uri="{9D8B030D-6E8A-4147-A177-3AD203B41FA5}">
                      <a16:colId xmlns:a16="http://schemas.microsoft.com/office/drawing/2014/main" val="14233091"/>
                    </a:ext>
                  </a:extLst>
                </a:gridCol>
                <a:gridCol w="685899">
                  <a:extLst>
                    <a:ext uri="{9D8B030D-6E8A-4147-A177-3AD203B41FA5}">
                      <a16:colId xmlns:a16="http://schemas.microsoft.com/office/drawing/2014/main" val="2278542342"/>
                    </a:ext>
                  </a:extLst>
                </a:gridCol>
                <a:gridCol w="718051">
                  <a:extLst>
                    <a:ext uri="{9D8B030D-6E8A-4147-A177-3AD203B41FA5}">
                      <a16:colId xmlns:a16="http://schemas.microsoft.com/office/drawing/2014/main" val="4071697641"/>
                    </a:ext>
                  </a:extLst>
                </a:gridCol>
                <a:gridCol w="675182">
                  <a:extLst>
                    <a:ext uri="{9D8B030D-6E8A-4147-A177-3AD203B41FA5}">
                      <a16:colId xmlns:a16="http://schemas.microsoft.com/office/drawing/2014/main" val="3073703410"/>
                    </a:ext>
                  </a:extLst>
                </a:gridCol>
                <a:gridCol w="718051">
                  <a:extLst>
                    <a:ext uri="{9D8B030D-6E8A-4147-A177-3AD203B41FA5}">
                      <a16:colId xmlns:a16="http://schemas.microsoft.com/office/drawing/2014/main" val="2545562569"/>
                    </a:ext>
                  </a:extLst>
                </a:gridCol>
                <a:gridCol w="632313">
                  <a:extLst>
                    <a:ext uri="{9D8B030D-6E8A-4147-A177-3AD203B41FA5}">
                      <a16:colId xmlns:a16="http://schemas.microsoft.com/office/drawing/2014/main" val="2349055011"/>
                    </a:ext>
                  </a:extLst>
                </a:gridCol>
                <a:gridCol w="635577">
                  <a:extLst>
                    <a:ext uri="{9D8B030D-6E8A-4147-A177-3AD203B41FA5}">
                      <a16:colId xmlns:a16="http://schemas.microsoft.com/office/drawing/2014/main" val="998274842"/>
                    </a:ext>
                  </a:extLst>
                </a:gridCol>
                <a:gridCol w="656811">
                  <a:extLst>
                    <a:ext uri="{9D8B030D-6E8A-4147-A177-3AD203B41FA5}">
                      <a16:colId xmlns:a16="http://schemas.microsoft.com/office/drawing/2014/main" val="3664580489"/>
                    </a:ext>
                  </a:extLst>
                </a:gridCol>
                <a:gridCol w="656811">
                  <a:extLst>
                    <a:ext uri="{9D8B030D-6E8A-4147-A177-3AD203B41FA5}">
                      <a16:colId xmlns:a16="http://schemas.microsoft.com/office/drawing/2014/main" val="463692476"/>
                    </a:ext>
                  </a:extLst>
                </a:gridCol>
                <a:gridCol w="656811">
                  <a:extLst>
                    <a:ext uri="{9D8B030D-6E8A-4147-A177-3AD203B41FA5}">
                      <a16:colId xmlns:a16="http://schemas.microsoft.com/office/drawing/2014/main" val="2573905430"/>
                    </a:ext>
                  </a:extLst>
                </a:gridCol>
              </a:tblGrid>
              <a:tr h="11466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BANCO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jan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fev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mar/2023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abr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mai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jun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jul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ago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set/2023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out/2023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u="none" strike="noStrik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nov</a:t>
                      </a:r>
                      <a:r>
                        <a:rPr lang="pt-BR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/2023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dez/2023</a:t>
                      </a: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17648387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318 - BANCO BMG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4.387.136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4.400.648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4.405.129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4.484.432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4.444.690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4.425.111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4.425.930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4.425.139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4.359.493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4.278.417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4.270.320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4.276.206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48757553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623 - BANCO PAN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1.332.333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1.371.049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1.384.427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1.421.059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1.433.764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1.443.671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1.454.512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1.466.583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1.477.045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1.502.402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1.530.329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1.558.284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21876384"/>
                  </a:ext>
                </a:extLst>
              </a:tr>
              <a:tr h="26606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237 - BANCO BRADESCO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1.156.772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1.174.845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1.174.006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1.183.670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1.182.998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1.178.113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1.178.662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1.176.596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1.031.895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864.317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869.397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876.383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7403902"/>
                  </a:ext>
                </a:extLst>
              </a:tr>
              <a:tr h="26606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104 - CAIXA ECONOMICA FEDERAL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937.530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938.200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938.464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944.396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944.263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944.132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943.999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943.936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936.976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936.547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936.233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936.149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3470133"/>
                  </a:ext>
                </a:extLst>
              </a:tr>
              <a:tr h="26606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389 - BANCO MERCANTIL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554.359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555.523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559.796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567.320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572.192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574.855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575.525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578.411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573.009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572.885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575.562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579.871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1078980"/>
                  </a:ext>
                </a:extLst>
              </a:tr>
              <a:tr h="26606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033 - BANCO SANTANDER (BRASIL)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391.533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396.998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399.206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406.035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410.745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415.053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419.829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425.210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429.696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440.991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453.144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465.756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54228873"/>
                  </a:ext>
                </a:extLst>
              </a:tr>
              <a:tr h="23040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739 - BANCO CETELEM S.A. 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367.320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330.730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295.658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295.834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205493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707 - BANCO DAYCOVAL S. 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363.400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376.879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384.561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389.697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391.759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393.387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395.354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397.628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394.974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395.645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393.626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395.434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67692023"/>
                  </a:ext>
                </a:extLst>
              </a:tr>
              <a:tr h="32405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934 - AGIBANK FINANCEIRA S/A CREDITO, FINANCIAMENTO E INVESTIMENTOS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327.784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333.916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338.707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345.595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348.648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349.903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351.019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352.124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350.916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351.489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351.775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352.120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5947785"/>
                  </a:ext>
                </a:extLst>
              </a:tr>
              <a:tr h="21644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041 - BANCO DO ESTADO  RIO GRANDE DO SUL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205.556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205.080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204.128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203.570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202.146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200.898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187.992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179.416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178.415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177.838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177.365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177.563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672405"/>
                  </a:ext>
                </a:extLst>
              </a:tr>
              <a:tr h="21613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935 - FACTA FINANCEIRA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51.359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62.637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67.190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73.230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78.005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80.861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84.571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88.859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92.380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96.237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104.335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77282845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903 - BANCO INTER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47.779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47.641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47.484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48.352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48.194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48.084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47.999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47.907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46.677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46.566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46.478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46.467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14889942"/>
                  </a:ext>
                </a:extLst>
              </a:tr>
              <a:tr h="20970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001 - BANCO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38.935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38.927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38.922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38.865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38.854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38.842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38.838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6891685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233 - BANCO CIFRA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8.237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8.120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8.116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27382172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341 - BANCO ITAU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4.323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2.458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2.458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2.458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8017363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422 - BANCO SAFRA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3.329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3.323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3.320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5709145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000 - Outras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2.355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2.365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2.365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3.216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7.882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11.483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15.395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20.075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26.674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35.310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45.415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10.997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8922766"/>
                  </a:ext>
                </a:extLst>
              </a:tr>
              <a:tr h="171849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254 - PARANA BANCO S. 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1.157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1.157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1.157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1.167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1.167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1.167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1.167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1.167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1.157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1.157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1.157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58770118"/>
                  </a:ext>
                </a:extLst>
              </a:tr>
              <a:tr h="24041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243 - BANCO MASTER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677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1.533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2.243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3.559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5.331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7.711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10.836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13.894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16.816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87991666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752 - CETELEM-BNP 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0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274.366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264.474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250.017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219.863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205.253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204.903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195.230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195.203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2419573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121 - BANCO AGIBANK S.A.</a:t>
                      </a: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5.871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9.316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12.723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16.729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22.222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29.492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37.059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43.229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5099579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Total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10.181.123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10.252.403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10.257.014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10.421.837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10.395.936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10.387.017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10.389.109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10.381.819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10.165.049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9.968.295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10.012.598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10.088.702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6855523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B3EAFA6C-9954-5773-E9FE-8495C37C3E1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de Crédito Consignado - RMC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B36EB9B-DE16-9078-D1B5-EDCE56AA5339}"/>
              </a:ext>
            </a:extLst>
          </p:cNvPr>
          <p:cNvSpPr txBox="1"/>
          <p:nvPr/>
        </p:nvSpPr>
        <p:spPr>
          <a:xfrm>
            <a:off x="659360" y="6532460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</p:spTree>
    <p:extLst>
      <p:ext uri="{BB962C8B-B14F-4D97-AF65-F5344CB8AC3E}">
        <p14:creationId xmlns:p14="http://schemas.microsoft.com/office/powerpoint/2010/main" val="4041597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02FB90DA-3610-30A6-F4F3-305F5EC2F77D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de Crédito Consignado - RMC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259412F-EDBB-E7DD-C665-EEB7DC5DD77B}"/>
              </a:ext>
            </a:extLst>
          </p:cNvPr>
          <p:cNvSpPr txBox="1"/>
          <p:nvPr/>
        </p:nvSpPr>
        <p:spPr>
          <a:xfrm>
            <a:off x="659360" y="6532460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C4F8B2B9-2DC2-4863-985A-EAE95D1293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1350201"/>
              </p:ext>
            </p:extLst>
          </p:nvPr>
        </p:nvGraphicFramePr>
        <p:xfrm>
          <a:off x="529389" y="1337275"/>
          <a:ext cx="11129211" cy="4828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1531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A821B928-95F6-FD87-67A7-8861E91C912E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de Crédito Consignado - RMC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CB7EB6FD-46DE-4954-B9A2-78EA9A60D3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0635228"/>
              </p:ext>
            </p:extLst>
          </p:nvPr>
        </p:nvGraphicFramePr>
        <p:xfrm>
          <a:off x="770022" y="1371601"/>
          <a:ext cx="10888578" cy="4872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73616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77C768FF-AE46-4D17-865E-D043360684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236978"/>
              </p:ext>
            </p:extLst>
          </p:nvPr>
        </p:nvGraphicFramePr>
        <p:xfrm>
          <a:off x="537663" y="1538817"/>
          <a:ext cx="10800875" cy="4627744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2618653">
                  <a:extLst>
                    <a:ext uri="{9D8B030D-6E8A-4147-A177-3AD203B41FA5}">
                      <a16:colId xmlns:a16="http://schemas.microsoft.com/office/drawing/2014/main" val="4136591752"/>
                    </a:ext>
                  </a:extLst>
                </a:gridCol>
                <a:gridCol w="633797">
                  <a:extLst>
                    <a:ext uri="{9D8B030D-6E8A-4147-A177-3AD203B41FA5}">
                      <a16:colId xmlns:a16="http://schemas.microsoft.com/office/drawing/2014/main" val="1584269022"/>
                    </a:ext>
                  </a:extLst>
                </a:gridCol>
                <a:gridCol w="655654">
                  <a:extLst>
                    <a:ext uri="{9D8B030D-6E8A-4147-A177-3AD203B41FA5}">
                      <a16:colId xmlns:a16="http://schemas.microsoft.com/office/drawing/2014/main" val="1239369858"/>
                    </a:ext>
                  </a:extLst>
                </a:gridCol>
                <a:gridCol w="699363">
                  <a:extLst>
                    <a:ext uri="{9D8B030D-6E8A-4147-A177-3AD203B41FA5}">
                      <a16:colId xmlns:a16="http://schemas.microsoft.com/office/drawing/2014/main" val="1574778173"/>
                    </a:ext>
                  </a:extLst>
                </a:gridCol>
                <a:gridCol w="710291">
                  <a:extLst>
                    <a:ext uri="{9D8B030D-6E8A-4147-A177-3AD203B41FA5}">
                      <a16:colId xmlns:a16="http://schemas.microsoft.com/office/drawing/2014/main" val="2025523820"/>
                    </a:ext>
                  </a:extLst>
                </a:gridCol>
                <a:gridCol w="721219">
                  <a:extLst>
                    <a:ext uri="{9D8B030D-6E8A-4147-A177-3AD203B41FA5}">
                      <a16:colId xmlns:a16="http://schemas.microsoft.com/office/drawing/2014/main" val="2069577855"/>
                    </a:ext>
                  </a:extLst>
                </a:gridCol>
                <a:gridCol w="688435">
                  <a:extLst>
                    <a:ext uri="{9D8B030D-6E8A-4147-A177-3AD203B41FA5}">
                      <a16:colId xmlns:a16="http://schemas.microsoft.com/office/drawing/2014/main" val="3370095811"/>
                    </a:ext>
                  </a:extLst>
                </a:gridCol>
                <a:gridCol w="710291">
                  <a:extLst>
                    <a:ext uri="{9D8B030D-6E8A-4147-A177-3AD203B41FA5}">
                      <a16:colId xmlns:a16="http://schemas.microsoft.com/office/drawing/2014/main" val="278790572"/>
                    </a:ext>
                  </a:extLst>
                </a:gridCol>
                <a:gridCol w="699363">
                  <a:extLst>
                    <a:ext uri="{9D8B030D-6E8A-4147-A177-3AD203B41FA5}">
                      <a16:colId xmlns:a16="http://schemas.microsoft.com/office/drawing/2014/main" val="2981784216"/>
                    </a:ext>
                  </a:extLst>
                </a:gridCol>
                <a:gridCol w="677509">
                  <a:extLst>
                    <a:ext uri="{9D8B030D-6E8A-4147-A177-3AD203B41FA5}">
                      <a16:colId xmlns:a16="http://schemas.microsoft.com/office/drawing/2014/main" val="2422998684"/>
                    </a:ext>
                  </a:extLst>
                </a:gridCol>
                <a:gridCol w="662100">
                  <a:extLst>
                    <a:ext uri="{9D8B030D-6E8A-4147-A177-3AD203B41FA5}">
                      <a16:colId xmlns:a16="http://schemas.microsoft.com/office/drawing/2014/main" val="662073825"/>
                    </a:ext>
                  </a:extLst>
                </a:gridCol>
                <a:gridCol w="662100">
                  <a:extLst>
                    <a:ext uri="{9D8B030D-6E8A-4147-A177-3AD203B41FA5}">
                      <a16:colId xmlns:a16="http://schemas.microsoft.com/office/drawing/2014/main" val="3929217277"/>
                    </a:ext>
                  </a:extLst>
                </a:gridCol>
                <a:gridCol w="662100">
                  <a:extLst>
                    <a:ext uri="{9D8B030D-6E8A-4147-A177-3AD203B41FA5}">
                      <a16:colId xmlns:a16="http://schemas.microsoft.com/office/drawing/2014/main" val="2198615852"/>
                    </a:ext>
                  </a:extLst>
                </a:gridCol>
              </a:tblGrid>
              <a:tr h="29024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jan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fev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mar/2023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abr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mai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jun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jul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ago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set/2023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out/2023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u="none" strike="noStrike" dirty="0" err="1">
                          <a:effectLst/>
                        </a:rPr>
                        <a:t>nov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dez/2023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68709530"/>
                  </a:ext>
                </a:extLst>
              </a:tr>
              <a:tr h="29024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966.321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1.039.233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1.067.063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1.102.099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1.135.615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1.162.144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1.187.997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1.219.649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1.241.430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1.265.877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1.290.865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1.314.540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85825935"/>
                  </a:ext>
                </a:extLst>
              </a:tr>
              <a:tr h="29024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318 - BANCO BMG S. 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832.569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874.219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893.269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931.419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958.766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977.056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993.974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1.012.577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1.026.896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1.042.467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1.055.708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1.069.535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9792096"/>
                  </a:ext>
                </a:extLst>
              </a:tr>
              <a:tr h="29024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935 - FACTA FINANCEIRA S 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386.405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406.288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418.080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435.807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449.171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457.423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467.137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478.234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490.851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505.157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516.231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530.052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6964971"/>
                  </a:ext>
                </a:extLst>
              </a:tr>
              <a:tr h="29024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245.768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268.818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289.501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319.344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335.871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345.394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354.694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364.028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372.490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380.740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389.689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396.597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48606712"/>
                  </a:ext>
                </a:extLst>
              </a:tr>
              <a:tr h="29024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707 - BANCO DAYCOVAL S. 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172.852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187.072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195.436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201.507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208.170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213.982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219.874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226.025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230.402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234.729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236.855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241.358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9680746"/>
                  </a:ext>
                </a:extLst>
              </a:tr>
              <a:tr h="29024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243 - BANCO MASTER S.A.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148.386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164.558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172.351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178.491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182.632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186.474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191.590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197.557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201.312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207.019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213.645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220.687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2126057"/>
                  </a:ext>
                </a:extLst>
              </a:tr>
              <a:tr h="30809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389 - BANCO MERCANTIL DO BRASIL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97.177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106.057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120.881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132.372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143.496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151.085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156.950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160.669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168.491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175.917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183.413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191.320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2278642"/>
                  </a:ext>
                </a:extLst>
              </a:tr>
              <a:tr h="26676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033 - BANCO SANTANDER (BRASIL)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76.789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86.413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91.020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91.001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90.940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90.877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90.813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90.761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90.619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90.561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90.483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90.480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4619502"/>
                  </a:ext>
                </a:extLst>
              </a:tr>
              <a:tr h="29024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254 - PARANA BANCO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28.121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28.478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28.871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29.562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30.424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31.253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32.014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32.807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33.398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33.981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34.619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35.174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3232738"/>
                  </a:ext>
                </a:extLst>
              </a:tr>
              <a:tr h="27966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329 - QI SOCIEDADE DE CREDITO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4.359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4.318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70127581"/>
                  </a:ext>
                </a:extLst>
              </a:tr>
              <a:tr h="29024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465 - CAPITAL CONSIG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4.265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5.135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6.277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8.864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12.611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17.347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22.295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37.837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8553444"/>
                  </a:ext>
                </a:extLst>
              </a:tr>
              <a:tr h="29024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903 - BANCO INTER S/A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185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3992943"/>
                  </a:ext>
                </a:extLst>
              </a:tr>
              <a:tr h="29024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276 - SENFF S.A - CREDITO, FINANC. INVEST.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5728579"/>
                  </a:ext>
                </a:extLst>
              </a:tr>
              <a:tr h="29024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274 - BMP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0250058"/>
                  </a:ext>
                </a:extLst>
              </a:tr>
              <a:tr h="29024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2.961.328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3.168.819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3.284.200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3.430.403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3.544.753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3.626.495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3.708.434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3.799.445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3.877.745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3.963.247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4.046.184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4.132.491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7840469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F62152BE-2AAD-0E8D-B7C5-38276177D834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Consignado de Benefício- RCC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887845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1AFC171-CDF6-DCD9-475A-80BDF67A477C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Consignado de Benefício- RCC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ED7171BC-C1EC-4CE9-9C97-0E639A7E19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1790840"/>
              </p:ext>
            </p:extLst>
          </p:nvPr>
        </p:nvGraphicFramePr>
        <p:xfrm>
          <a:off x="397041" y="1489660"/>
          <a:ext cx="11526253" cy="49213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4292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D990769-7E3D-624D-39E2-0D5F8338B8C9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Consignado de Benefício- RCC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D9F8A8B8-9EF5-47F3-BB46-953B0861E6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1061270"/>
              </p:ext>
            </p:extLst>
          </p:nvPr>
        </p:nvGraphicFramePr>
        <p:xfrm>
          <a:off x="565484" y="1986673"/>
          <a:ext cx="11261557" cy="4424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9820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 descr="Uma imagem contendo objeto, mesa, fio, luz&#10;&#10;Descrição gerada automaticamente">
            <a:extLst>
              <a:ext uri="{FF2B5EF4-FFF2-40B4-BE49-F238E27FC236}">
                <a16:creationId xmlns:a16="http://schemas.microsoft.com/office/drawing/2014/main" id="{DDC3F62A-65DC-4314-9C58-2FB9DCF164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0" r="8577"/>
          <a:stretch/>
        </p:blipFill>
        <p:spPr>
          <a:xfrm>
            <a:off x="6096000" y="0"/>
            <a:ext cx="6096000" cy="6858000"/>
          </a:xfr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394FEA0A-AAEB-457A-9E51-7C2409836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979" y="2994574"/>
            <a:ext cx="5451021" cy="1038059"/>
          </a:xfrm>
        </p:spPr>
        <p:txBody>
          <a:bodyPr>
            <a:normAutofit/>
          </a:bodyPr>
          <a:lstStyle/>
          <a:p>
            <a:r>
              <a:rPr lang="pt-BR" sz="4800" dirty="0"/>
              <a:t>Novas Operações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B7319CC4-4D6D-40C6-80FA-51366A29ABC0}"/>
              </a:ext>
            </a:extLst>
          </p:cNvPr>
          <p:cNvSpPr txBox="1">
            <a:spLocks/>
          </p:cNvSpPr>
          <p:nvPr/>
        </p:nvSpPr>
        <p:spPr>
          <a:xfrm>
            <a:off x="644979" y="4164980"/>
            <a:ext cx="1997860" cy="5996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50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873978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8A231177-1743-4848-9AC2-FCE22E20C8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596521"/>
              </p:ext>
            </p:extLst>
          </p:nvPr>
        </p:nvGraphicFramePr>
        <p:xfrm>
          <a:off x="649706" y="1534773"/>
          <a:ext cx="10623900" cy="4594066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3362289">
                  <a:extLst>
                    <a:ext uri="{9D8B030D-6E8A-4147-A177-3AD203B41FA5}">
                      <a16:colId xmlns:a16="http://schemas.microsoft.com/office/drawing/2014/main" val="1218078490"/>
                    </a:ext>
                  </a:extLst>
                </a:gridCol>
                <a:gridCol w="589301">
                  <a:extLst>
                    <a:ext uri="{9D8B030D-6E8A-4147-A177-3AD203B41FA5}">
                      <a16:colId xmlns:a16="http://schemas.microsoft.com/office/drawing/2014/main" val="1951460297"/>
                    </a:ext>
                  </a:extLst>
                </a:gridCol>
                <a:gridCol w="626205">
                  <a:extLst>
                    <a:ext uri="{9D8B030D-6E8A-4147-A177-3AD203B41FA5}">
                      <a16:colId xmlns:a16="http://schemas.microsoft.com/office/drawing/2014/main" val="3358626438"/>
                    </a:ext>
                  </a:extLst>
                </a:gridCol>
                <a:gridCol w="615407">
                  <a:extLst>
                    <a:ext uri="{9D8B030D-6E8A-4147-A177-3AD203B41FA5}">
                      <a16:colId xmlns:a16="http://schemas.microsoft.com/office/drawing/2014/main" val="2557272251"/>
                    </a:ext>
                  </a:extLst>
                </a:gridCol>
                <a:gridCol w="604611">
                  <a:extLst>
                    <a:ext uri="{9D8B030D-6E8A-4147-A177-3AD203B41FA5}">
                      <a16:colId xmlns:a16="http://schemas.microsoft.com/office/drawing/2014/main" val="1019639387"/>
                    </a:ext>
                  </a:extLst>
                </a:gridCol>
                <a:gridCol w="615407">
                  <a:extLst>
                    <a:ext uri="{9D8B030D-6E8A-4147-A177-3AD203B41FA5}">
                      <a16:colId xmlns:a16="http://schemas.microsoft.com/office/drawing/2014/main" val="3358649955"/>
                    </a:ext>
                  </a:extLst>
                </a:gridCol>
                <a:gridCol w="583018">
                  <a:extLst>
                    <a:ext uri="{9D8B030D-6E8A-4147-A177-3AD203B41FA5}">
                      <a16:colId xmlns:a16="http://schemas.microsoft.com/office/drawing/2014/main" val="1805270342"/>
                    </a:ext>
                  </a:extLst>
                </a:gridCol>
                <a:gridCol w="615407">
                  <a:extLst>
                    <a:ext uri="{9D8B030D-6E8A-4147-A177-3AD203B41FA5}">
                      <a16:colId xmlns:a16="http://schemas.microsoft.com/office/drawing/2014/main" val="2988482203"/>
                    </a:ext>
                  </a:extLst>
                </a:gridCol>
                <a:gridCol w="604611">
                  <a:extLst>
                    <a:ext uri="{9D8B030D-6E8A-4147-A177-3AD203B41FA5}">
                      <a16:colId xmlns:a16="http://schemas.microsoft.com/office/drawing/2014/main" val="1821727073"/>
                    </a:ext>
                  </a:extLst>
                </a:gridCol>
                <a:gridCol w="626205">
                  <a:extLst>
                    <a:ext uri="{9D8B030D-6E8A-4147-A177-3AD203B41FA5}">
                      <a16:colId xmlns:a16="http://schemas.microsoft.com/office/drawing/2014/main" val="2114333114"/>
                    </a:ext>
                  </a:extLst>
                </a:gridCol>
                <a:gridCol w="593813">
                  <a:extLst>
                    <a:ext uri="{9D8B030D-6E8A-4147-A177-3AD203B41FA5}">
                      <a16:colId xmlns:a16="http://schemas.microsoft.com/office/drawing/2014/main" val="1309686276"/>
                    </a:ext>
                  </a:extLst>
                </a:gridCol>
                <a:gridCol w="593813">
                  <a:extLst>
                    <a:ext uri="{9D8B030D-6E8A-4147-A177-3AD203B41FA5}">
                      <a16:colId xmlns:a16="http://schemas.microsoft.com/office/drawing/2014/main" val="4052964027"/>
                    </a:ext>
                  </a:extLst>
                </a:gridCol>
                <a:gridCol w="593813">
                  <a:extLst>
                    <a:ext uri="{9D8B030D-6E8A-4147-A177-3AD203B41FA5}">
                      <a16:colId xmlns:a16="http://schemas.microsoft.com/office/drawing/2014/main" val="3726746293"/>
                    </a:ext>
                  </a:extLst>
                </a:gridCol>
              </a:tblGrid>
              <a:tr h="1090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jan/23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fev/23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abr/23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mai/23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jul/23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ago/23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set/23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out/23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/2023</a:t>
                      </a: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dez/2023</a:t>
                      </a: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2701058822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626 - BANCO C6 CONSIGNADO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527.766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158.783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66.701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71.111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64.902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38.910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41.564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45.872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85.245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69.340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54.739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43.420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9196965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029 BANCO ITAU CONSIGNADO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396.437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126.536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57.655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62.359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44.001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23.913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23.851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27.436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34.877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33.301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40.432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30.883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7593532"/>
                  </a:ext>
                </a:extLst>
              </a:tr>
              <a:tr h="1090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341.429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143.866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46.199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35.169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60.089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34.558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32.305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39.931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86.478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64.489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44.700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41.033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36021004"/>
                  </a:ext>
                </a:extLst>
              </a:tr>
              <a:tr h="20488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033 - BANCO SANTANDER (BRASIL) S/A*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255.179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129.930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55.107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44.440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64.521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44.555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40.604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47.365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61.754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174.547*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48.051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46.320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4258470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237 - BANCO BRADESCO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209.044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179.898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79.241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112.962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94.096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77.269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79.018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99.944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99.959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117.273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112.089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90.294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7177211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195.058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79.858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32.698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38.928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48.800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27.136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24.908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29.246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28.093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28.765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25.860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22.547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4416128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341 - BANCO ITAU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185.015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110.649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51.429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80.082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74.074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44.333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38.992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49.153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50.958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55.501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58.657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53.648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80279728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422 - BANCO SAFRA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138.524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21.967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8.212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11.705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21.707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10.004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8.726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8.731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4.607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8709014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707 - BANCO DAYCOVAL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131.632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24.603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9.392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7.296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13.755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5.638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6.439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5.638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4.167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79763778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104 - CAIXA ECONOMICA FEDERAL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109.167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86.973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36.858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69.565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45.380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28.792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30.001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41.481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42.040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46.376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42.870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42.025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04025344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935 - FACTA FINANCEIRA S 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100.291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26.555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15.232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21.339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27.093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18.553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16.199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22.201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23.035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20.136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16.138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2909356"/>
                  </a:ext>
                </a:extLst>
              </a:tr>
              <a:tr h="2060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98.353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50.559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23.678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26.721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36.588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20.952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17.191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24.112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31.091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24.865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22.491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20.025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7437327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001 - BANCO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85.961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65.348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37.267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47.941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45.157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36.438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35.266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43.239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42.827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45.905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47.723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42.578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76169127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254 - PARANA BANCO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81.548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18.853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9.194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11.309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15.081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5.420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4.132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4.402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3.641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3.937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6066855"/>
                  </a:ext>
                </a:extLst>
              </a:tr>
              <a:tr h="196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000 - Outras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51.346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38.815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34.719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22.975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26.211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17.357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19.002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37.668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17.497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33.258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19.237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0363868"/>
                  </a:ext>
                </a:extLst>
              </a:tr>
              <a:tr h="20330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041 - BANCO DO ESTADO DO RIO GRANDE DO SUL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44.656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24.141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14.519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14.119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21.701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12.801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9.477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18.611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21.282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16.222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10.596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9.521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70757192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318 - BANCO BMG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40.610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12.431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4.851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2.620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9.029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12.353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24.091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22.823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24034986"/>
                  </a:ext>
                </a:extLst>
              </a:tr>
              <a:tr h="22924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908 - PARATI – CRED,  FINANC. E INVESTIMENTO S.A.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35.318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2.606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34670067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329 - QI SOCIEDADE DE CREDITO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18.289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1.970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2.857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3.003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1.977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03943237"/>
                  </a:ext>
                </a:extLst>
              </a:tr>
              <a:tr h="23163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359 - ZEMA CREDITO, FINANC. INVESTIMENTO S.A.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12.503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4.698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15.615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7.074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1.776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5212345"/>
                  </a:ext>
                </a:extLst>
              </a:tr>
              <a:tr h="23163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386 - NU FINANCEIRA	</a:t>
                      </a: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16.443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16.473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3612718"/>
                  </a:ext>
                </a:extLst>
              </a:tr>
              <a:tr h="1090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Total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3.058.126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1.314.345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588.316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688.226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727.525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460.512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437.241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534.758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656.434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768.315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606.909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531.899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94385866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id="{98C7B434-53B5-481B-80DD-6F78E1847810}"/>
              </a:ext>
            </a:extLst>
          </p:cNvPr>
          <p:cNvSpPr txBox="1"/>
          <p:nvPr/>
        </p:nvSpPr>
        <p:spPr>
          <a:xfrm>
            <a:off x="649705" y="6240529"/>
            <a:ext cx="11609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 Instituição Financeira que reportou problema operacional de </a:t>
            </a:r>
            <a:r>
              <a:rPr lang="pt-BR" sz="1600" dirty="0" err="1"/>
              <a:t>desaverbação</a:t>
            </a:r>
            <a:r>
              <a:rPr lang="pt-BR" sz="1600" dirty="0"/>
              <a:t> em massa e </a:t>
            </a:r>
            <a:r>
              <a:rPr lang="pt-BR" sz="1600" dirty="0" err="1"/>
              <a:t>reaverbações</a:t>
            </a:r>
            <a:r>
              <a:rPr lang="pt-BR" sz="1600" dirty="0"/>
              <a:t> de recuperação: 114mil contratos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A061D64A-D3FC-E719-EB48-AC6E9EF7C958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Margem Livre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601873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6F7C6DED-A545-A1A3-2C61-0738A7C718B3}"/>
              </a:ext>
            </a:extLst>
          </p:cNvPr>
          <p:cNvSpPr txBox="1"/>
          <p:nvPr/>
        </p:nvSpPr>
        <p:spPr>
          <a:xfrm>
            <a:off x="649705" y="6511825"/>
            <a:ext cx="11609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 Instituição Financeira que reportou problema operacional de </a:t>
            </a:r>
            <a:r>
              <a:rPr lang="pt-BR" sz="1600" dirty="0" err="1"/>
              <a:t>desaverbação</a:t>
            </a:r>
            <a:r>
              <a:rPr lang="pt-BR" sz="1600" dirty="0"/>
              <a:t> em massa e </a:t>
            </a:r>
            <a:r>
              <a:rPr lang="pt-BR" sz="1600" dirty="0" err="1"/>
              <a:t>reaverbações</a:t>
            </a:r>
            <a:r>
              <a:rPr lang="pt-BR" sz="1600" dirty="0"/>
              <a:t> de recuperação: 114mil contratos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4C2CE6C0-2024-2850-A9B2-9C152FA5D189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Margem Livre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97C0C93E-4A31-4185-8091-4B27727249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662557"/>
              </p:ext>
            </p:extLst>
          </p:nvPr>
        </p:nvGraphicFramePr>
        <p:xfrm>
          <a:off x="397041" y="2057400"/>
          <a:ext cx="11345779" cy="4353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4220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0D137-3084-4A3D-9F02-7FFE2A041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229" y="2467340"/>
            <a:ext cx="4754880" cy="2115047"/>
          </a:xfrm>
        </p:spPr>
        <p:txBody>
          <a:bodyPr/>
          <a:lstStyle/>
          <a:p>
            <a:r>
              <a:rPr lang="pt-BR" dirty="0"/>
              <a:t>Principais Conceitos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A1AF5282-AEAC-48AF-9A61-22C7019FFEBA}"/>
              </a:ext>
            </a:extLst>
          </p:cNvPr>
          <p:cNvSpPr/>
          <p:nvPr/>
        </p:nvSpPr>
        <p:spPr>
          <a:xfrm>
            <a:off x="5079109" y="640457"/>
            <a:ext cx="684877" cy="645532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719EAA4-D2B6-4C3B-84C9-FD82FB811F10}"/>
              </a:ext>
            </a:extLst>
          </p:cNvPr>
          <p:cNvSpPr/>
          <p:nvPr/>
        </p:nvSpPr>
        <p:spPr>
          <a:xfrm>
            <a:off x="5111789" y="1993650"/>
            <a:ext cx="717066" cy="717066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D5F61718-2E8C-4FAD-8528-E68EC0A51CFC}"/>
              </a:ext>
            </a:extLst>
          </p:cNvPr>
          <p:cNvSpPr/>
          <p:nvPr/>
        </p:nvSpPr>
        <p:spPr>
          <a:xfrm>
            <a:off x="5111790" y="3204104"/>
            <a:ext cx="717066" cy="690503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FF468313-0C82-4516-803B-FC8728B4E31F}"/>
              </a:ext>
            </a:extLst>
          </p:cNvPr>
          <p:cNvSpPr txBox="1"/>
          <p:nvPr/>
        </p:nvSpPr>
        <p:spPr>
          <a:xfrm>
            <a:off x="5828853" y="1813574"/>
            <a:ext cx="54700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Reserva de Margem Consignável – RMC: </a:t>
            </a:r>
            <a:r>
              <a:rPr lang="pt-BR" sz="1600" dirty="0"/>
              <a:t>limite reservado na renda mensal do benefício para uso exclusivo do cartão de crédito, indicando a contratação de um cartão de crédito consignado; 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AC4A44A-46CC-4926-A0EB-9A3A051CFCC7}"/>
              </a:ext>
            </a:extLst>
          </p:cNvPr>
          <p:cNvSpPr txBox="1"/>
          <p:nvPr/>
        </p:nvSpPr>
        <p:spPr>
          <a:xfrm>
            <a:off x="5910497" y="4088436"/>
            <a:ext cx="5445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Reserva de Cartão Consignado – RCC: </a:t>
            </a:r>
            <a:r>
              <a:rPr lang="pt-BR" sz="1600" dirty="0"/>
              <a:t>limite reservado na renda mensal do benefício para uso exclusivo do cartão de benefícios, indicando a contratação de cartão consignado de benefício;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CEFF9918-48B4-49F0-872B-99E6A35E1E0A}"/>
              </a:ext>
            </a:extLst>
          </p:cNvPr>
          <p:cNvSpPr txBox="1"/>
          <p:nvPr/>
        </p:nvSpPr>
        <p:spPr>
          <a:xfrm>
            <a:off x="5828854" y="562714"/>
            <a:ext cx="56991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Empréstimo pessoal consignado:</a:t>
            </a:r>
            <a:r>
              <a:rPr lang="pt-BR" sz="1600" dirty="0"/>
              <a:t> a modalidade de crédito concedida exclusivamente por instituição financeira para empréstimo de dinheiro, cujo pagamento é realizado por desconto de parcelas mensais fixas no benefício do contratante;</a:t>
            </a:r>
          </a:p>
          <a:p>
            <a:pPr>
              <a:lnSpc>
                <a:spcPct val="150000"/>
              </a:lnSpc>
            </a:pPr>
            <a:endParaRPr lang="pt-BR" sz="1600" dirty="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D5F61718-2E8C-4FAD-8528-E68EC0A51CFC}"/>
              </a:ext>
            </a:extLst>
          </p:cNvPr>
          <p:cNvSpPr/>
          <p:nvPr/>
        </p:nvSpPr>
        <p:spPr>
          <a:xfrm>
            <a:off x="5127670" y="4262738"/>
            <a:ext cx="717066" cy="690503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AC4A44A-46CC-4926-A0EB-9A3A051CFCC7}"/>
              </a:ext>
            </a:extLst>
          </p:cNvPr>
          <p:cNvSpPr txBox="1"/>
          <p:nvPr/>
        </p:nvSpPr>
        <p:spPr>
          <a:xfrm>
            <a:off x="5881007" y="2920153"/>
            <a:ext cx="550772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Cartão de crédito consignado</a:t>
            </a:r>
            <a:r>
              <a:rPr lang="pt-BR" sz="1600" dirty="0"/>
              <a:t>: a modalidade de crédito concedida por instituição consignatária acordante ao titular do benefício, para ser movimentado até o limite previamente estabelecido, por meio do respectivo cartão;</a:t>
            </a:r>
          </a:p>
          <a:p>
            <a:r>
              <a:rPr lang="pt-BR" sz="1600" dirty="0"/>
              <a:t> 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D5F61718-2E8C-4FAD-8528-E68EC0A51CFC}"/>
              </a:ext>
            </a:extLst>
          </p:cNvPr>
          <p:cNvSpPr/>
          <p:nvPr/>
        </p:nvSpPr>
        <p:spPr>
          <a:xfrm>
            <a:off x="5177550" y="5581556"/>
            <a:ext cx="717066" cy="690503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7AC4A44A-46CC-4926-A0EB-9A3A051CFCC7}"/>
              </a:ext>
            </a:extLst>
          </p:cNvPr>
          <p:cNvSpPr txBox="1"/>
          <p:nvPr/>
        </p:nvSpPr>
        <p:spPr>
          <a:xfrm>
            <a:off x="5881007" y="5307532"/>
            <a:ext cx="55948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Cartão consignado de benefício: </a:t>
            </a:r>
            <a:r>
              <a:rPr lang="pt-BR" sz="1600" dirty="0"/>
              <a:t>a forma de operação concedida por instituição consignatária acordante para contratação e financiamento de bens, de despesas decorrentes de serviços e saques, e concessão de outros benefícios vinculados ao respectivo cartão; </a:t>
            </a:r>
          </a:p>
        </p:txBody>
      </p:sp>
    </p:spTree>
    <p:extLst>
      <p:ext uri="{BB962C8B-B14F-4D97-AF65-F5344CB8AC3E}">
        <p14:creationId xmlns:p14="http://schemas.microsoft.com/office/powerpoint/2010/main" val="28442767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4AB7433D-3090-8018-DB48-A094B2959897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Margem Livre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FE0B6F0-6D85-B6E6-BC0A-BE74E7F656A0}"/>
              </a:ext>
            </a:extLst>
          </p:cNvPr>
          <p:cNvSpPr txBox="1"/>
          <p:nvPr/>
        </p:nvSpPr>
        <p:spPr>
          <a:xfrm>
            <a:off x="376955" y="6115501"/>
            <a:ext cx="5719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*Considerando, em out/2023, o montante declarado pela IF de </a:t>
            </a:r>
            <a:r>
              <a:rPr lang="pt-BR" sz="1400" dirty="0" err="1"/>
              <a:t>desaverbação</a:t>
            </a:r>
            <a:r>
              <a:rPr lang="pt-BR" sz="1400" dirty="0"/>
              <a:t> em massa e </a:t>
            </a:r>
            <a:r>
              <a:rPr lang="pt-BR" sz="1400" dirty="0" err="1"/>
              <a:t>reaverbações</a:t>
            </a:r>
            <a:r>
              <a:rPr lang="pt-BR" sz="1400" dirty="0"/>
              <a:t> de recuperação: 114mil contratos</a:t>
            </a:r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4E74C2C6-BA73-445E-914D-31161443923D}"/>
              </a:ext>
            </a:extLst>
          </p:cNvPr>
          <p:cNvCxnSpPr>
            <a:endCxn id="8" idx="3"/>
          </p:cNvCxnSpPr>
          <p:nvPr/>
        </p:nvCxnSpPr>
        <p:spPr>
          <a:xfrm>
            <a:off x="6096000" y="1480837"/>
            <a:ext cx="0" cy="48962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44B125E-F91A-4F18-878E-1263041D6E36}"/>
              </a:ext>
            </a:extLst>
          </p:cNvPr>
          <p:cNvSpPr txBox="1"/>
          <p:nvPr/>
        </p:nvSpPr>
        <p:spPr>
          <a:xfrm>
            <a:off x="6198662" y="6124383"/>
            <a:ext cx="5719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*Descontando, em out/2023, o montante declarado pela IF de </a:t>
            </a:r>
            <a:r>
              <a:rPr lang="pt-BR" sz="1400" dirty="0" err="1"/>
              <a:t>desaverbação</a:t>
            </a:r>
            <a:r>
              <a:rPr lang="pt-BR" sz="1400" dirty="0"/>
              <a:t> em massa e </a:t>
            </a:r>
            <a:r>
              <a:rPr lang="pt-BR" sz="1400" dirty="0" err="1"/>
              <a:t>reaverbações</a:t>
            </a:r>
            <a:r>
              <a:rPr lang="pt-BR" sz="1400" dirty="0"/>
              <a:t> de recuperação: 114mil contratos</a:t>
            </a:r>
          </a:p>
        </p:txBody>
      </p:sp>
      <p:graphicFrame>
        <p:nvGraphicFramePr>
          <p:cNvPr id="18" name="Gráfico 17">
            <a:extLst>
              <a:ext uri="{FF2B5EF4-FFF2-40B4-BE49-F238E27FC236}">
                <a16:creationId xmlns:a16="http://schemas.microsoft.com/office/drawing/2014/main" id="{1AFE501D-1B32-4125-90AD-ADC16F4614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4925742"/>
              </p:ext>
            </p:extLst>
          </p:nvPr>
        </p:nvGraphicFramePr>
        <p:xfrm>
          <a:off x="301738" y="1337274"/>
          <a:ext cx="5691599" cy="4736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EFDC3D48-59C3-416C-A6D0-7E1D89A05A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9215670"/>
              </p:ext>
            </p:extLst>
          </p:nvPr>
        </p:nvGraphicFramePr>
        <p:xfrm>
          <a:off x="6264554" y="1337274"/>
          <a:ext cx="5653152" cy="4576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33462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46DAED98-B1FC-498D-A858-C879C5EC2F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583712"/>
              </p:ext>
            </p:extLst>
          </p:nvPr>
        </p:nvGraphicFramePr>
        <p:xfrm>
          <a:off x="297365" y="1856317"/>
          <a:ext cx="11597269" cy="3734328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3107840">
                  <a:extLst>
                    <a:ext uri="{9D8B030D-6E8A-4147-A177-3AD203B41FA5}">
                      <a16:colId xmlns:a16="http://schemas.microsoft.com/office/drawing/2014/main" val="2189249708"/>
                    </a:ext>
                  </a:extLst>
                </a:gridCol>
                <a:gridCol w="705878">
                  <a:extLst>
                    <a:ext uri="{9D8B030D-6E8A-4147-A177-3AD203B41FA5}">
                      <a16:colId xmlns:a16="http://schemas.microsoft.com/office/drawing/2014/main" val="393680055"/>
                    </a:ext>
                  </a:extLst>
                </a:gridCol>
                <a:gridCol w="680225">
                  <a:extLst>
                    <a:ext uri="{9D8B030D-6E8A-4147-A177-3AD203B41FA5}">
                      <a16:colId xmlns:a16="http://schemas.microsoft.com/office/drawing/2014/main" val="3234904440"/>
                    </a:ext>
                  </a:extLst>
                </a:gridCol>
                <a:gridCol w="769434">
                  <a:extLst>
                    <a:ext uri="{9D8B030D-6E8A-4147-A177-3AD203B41FA5}">
                      <a16:colId xmlns:a16="http://schemas.microsoft.com/office/drawing/2014/main" val="3272229281"/>
                    </a:ext>
                  </a:extLst>
                </a:gridCol>
                <a:gridCol w="724829">
                  <a:extLst>
                    <a:ext uri="{9D8B030D-6E8A-4147-A177-3AD203B41FA5}">
                      <a16:colId xmlns:a16="http://schemas.microsoft.com/office/drawing/2014/main" val="4237509921"/>
                    </a:ext>
                  </a:extLst>
                </a:gridCol>
                <a:gridCol w="780585">
                  <a:extLst>
                    <a:ext uri="{9D8B030D-6E8A-4147-A177-3AD203B41FA5}">
                      <a16:colId xmlns:a16="http://schemas.microsoft.com/office/drawing/2014/main" val="4072657704"/>
                    </a:ext>
                  </a:extLst>
                </a:gridCol>
                <a:gridCol w="747132">
                  <a:extLst>
                    <a:ext uri="{9D8B030D-6E8A-4147-A177-3AD203B41FA5}">
                      <a16:colId xmlns:a16="http://schemas.microsoft.com/office/drawing/2014/main" val="2313607376"/>
                    </a:ext>
                  </a:extLst>
                </a:gridCol>
                <a:gridCol w="724829">
                  <a:extLst>
                    <a:ext uri="{9D8B030D-6E8A-4147-A177-3AD203B41FA5}">
                      <a16:colId xmlns:a16="http://schemas.microsoft.com/office/drawing/2014/main" val="528176075"/>
                    </a:ext>
                  </a:extLst>
                </a:gridCol>
                <a:gridCol w="702527">
                  <a:extLst>
                    <a:ext uri="{9D8B030D-6E8A-4147-A177-3AD203B41FA5}">
                      <a16:colId xmlns:a16="http://schemas.microsoft.com/office/drawing/2014/main" val="1003330665"/>
                    </a:ext>
                  </a:extLst>
                </a:gridCol>
                <a:gridCol w="646771">
                  <a:extLst>
                    <a:ext uri="{9D8B030D-6E8A-4147-A177-3AD203B41FA5}">
                      <a16:colId xmlns:a16="http://schemas.microsoft.com/office/drawing/2014/main" val="2640344849"/>
                    </a:ext>
                  </a:extLst>
                </a:gridCol>
                <a:gridCol w="702527">
                  <a:extLst>
                    <a:ext uri="{9D8B030D-6E8A-4147-A177-3AD203B41FA5}">
                      <a16:colId xmlns:a16="http://schemas.microsoft.com/office/drawing/2014/main" val="3448990538"/>
                    </a:ext>
                  </a:extLst>
                </a:gridCol>
                <a:gridCol w="657922">
                  <a:extLst>
                    <a:ext uri="{9D8B030D-6E8A-4147-A177-3AD203B41FA5}">
                      <a16:colId xmlns:a16="http://schemas.microsoft.com/office/drawing/2014/main" val="1246525473"/>
                    </a:ext>
                  </a:extLst>
                </a:gridCol>
                <a:gridCol w="646770">
                  <a:extLst>
                    <a:ext uri="{9D8B030D-6E8A-4147-A177-3AD203B41FA5}">
                      <a16:colId xmlns:a16="http://schemas.microsoft.com/office/drawing/2014/main" val="1631209445"/>
                    </a:ext>
                  </a:extLst>
                </a:gridCol>
              </a:tblGrid>
              <a:tr h="17917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jan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fev/2023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mar/2023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abr/2023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mai/2023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jun/2023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jul/2023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ago/2023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set/2023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out/2023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/2023</a:t>
                      </a: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dez/2023</a:t>
                      </a: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2612625087"/>
                  </a:ext>
                </a:extLst>
              </a:tr>
              <a:tr h="25023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51.227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46.706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16.352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15.525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15.993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12.816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12.669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15.677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40.806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31.245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30.416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26.660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2878324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237 - BANCO BRADESCO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25.616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21.804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11.854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15.589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15.213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12.117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13.892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13.805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11.958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11.631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9.625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6.772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7901850"/>
                  </a:ext>
                </a:extLst>
              </a:tr>
              <a:tr h="17917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318 - BANCO BMG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22.163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19.132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12.914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10.263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7.300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7.043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9.842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10.959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9.975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8.513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52995668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707 - BANCO DAYCOVAL S. 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17.270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16.641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10.598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4.034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3.764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1.946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6370293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935 - FACTA FINANCEIRA S A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16.046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11.330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4.907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4.201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4.229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11576374"/>
                  </a:ext>
                </a:extLst>
              </a:tr>
              <a:tr h="3893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934 - AGIBANK FINANCEIRA S/A CREDITO, FINANCIAMENTO E INVESTI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7.596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6.306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4.811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4.917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4.616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7470377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033 - BANCO SANTANDER (BRASIL)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7.357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7.539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5.227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6.099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5.346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5.785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6.681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8.336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11.946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5174015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5.071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7.134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5.916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3.718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4.095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6091261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104 - CAIXA ECONOMICA FEDERAL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49241042"/>
                  </a:ext>
                </a:extLst>
              </a:tr>
              <a:tr h="25267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041 - BANCO ESTADO DO RIO GRANDE DO SUL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3105941"/>
                  </a:ext>
                </a:extLst>
              </a:tr>
              <a:tr h="17917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465 - CAPITAL CONSIG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1.839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2.463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08626236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4.199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5.332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7.702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5.843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91747159"/>
                  </a:ext>
                </a:extLst>
              </a:tr>
              <a:tr h="17917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243 - BANCO MASTER S.A.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1.929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7341280"/>
                  </a:ext>
                </a:extLst>
              </a:tr>
              <a:tr h="17523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932 - GAZINCRED S.A SOC. CRED, FINAN E INVEST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7754052"/>
                  </a:ext>
                </a:extLst>
              </a:tr>
              <a:tr h="17917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153.225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135.827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69.412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70.906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71.194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53.885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55.752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64.291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91.839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91.289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89.879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75.955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36079812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id="{9EB4544D-D042-C41E-4E62-00EA706505B8}"/>
              </a:ext>
            </a:extLst>
          </p:cNvPr>
          <p:cNvSpPr txBox="1"/>
          <p:nvPr/>
        </p:nvSpPr>
        <p:spPr>
          <a:xfrm>
            <a:off x="757980" y="6115501"/>
            <a:ext cx="703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*Instituições que não tiveram novas operações de RMC em algumas competências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37ABF86E-814B-01D5-0413-AF218B043D30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de Crédito Consignado - RMC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8811944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B3ADABA-BECB-668A-99A2-EF84FC25B33B}"/>
              </a:ext>
            </a:extLst>
          </p:cNvPr>
          <p:cNvSpPr txBox="1"/>
          <p:nvPr/>
        </p:nvSpPr>
        <p:spPr>
          <a:xfrm>
            <a:off x="757980" y="6537530"/>
            <a:ext cx="703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*Instituições que não tiveram novas operações de RMC em algumas competências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BBB7731-E54E-A765-8D31-4C1EB3BB2820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de Crédito Consignado - RMC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737F4946-80E7-4B41-A510-E15D5A792A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2972697"/>
              </p:ext>
            </p:extLst>
          </p:nvPr>
        </p:nvGraphicFramePr>
        <p:xfrm>
          <a:off x="360947" y="1327743"/>
          <a:ext cx="11550316" cy="50832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25104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8C7F7957-B4AB-A7D4-D207-75170CB67822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de Crédito Consignado - RMC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D8BF840D-4DF4-46AF-A68B-978DA0113F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9516369"/>
              </p:ext>
            </p:extLst>
          </p:nvPr>
        </p:nvGraphicFramePr>
        <p:xfrm>
          <a:off x="847493" y="2057399"/>
          <a:ext cx="10688015" cy="4058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621219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754AACDC-CA44-4CCC-ABFD-969B9212B2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385170"/>
              </p:ext>
            </p:extLst>
          </p:nvPr>
        </p:nvGraphicFramePr>
        <p:xfrm>
          <a:off x="792706" y="1675404"/>
          <a:ext cx="10080627" cy="3579264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2598099">
                  <a:extLst>
                    <a:ext uri="{9D8B030D-6E8A-4147-A177-3AD203B41FA5}">
                      <a16:colId xmlns:a16="http://schemas.microsoft.com/office/drawing/2014/main" val="3396881503"/>
                    </a:ext>
                  </a:extLst>
                </a:gridCol>
                <a:gridCol w="623544">
                  <a:extLst>
                    <a:ext uri="{9D8B030D-6E8A-4147-A177-3AD203B41FA5}">
                      <a16:colId xmlns:a16="http://schemas.microsoft.com/office/drawing/2014/main" val="3830043846"/>
                    </a:ext>
                  </a:extLst>
                </a:gridCol>
                <a:gridCol w="623544">
                  <a:extLst>
                    <a:ext uri="{9D8B030D-6E8A-4147-A177-3AD203B41FA5}">
                      <a16:colId xmlns:a16="http://schemas.microsoft.com/office/drawing/2014/main" val="2387095487"/>
                    </a:ext>
                  </a:extLst>
                </a:gridCol>
                <a:gridCol w="623544">
                  <a:extLst>
                    <a:ext uri="{9D8B030D-6E8A-4147-A177-3AD203B41FA5}">
                      <a16:colId xmlns:a16="http://schemas.microsoft.com/office/drawing/2014/main" val="448508303"/>
                    </a:ext>
                  </a:extLst>
                </a:gridCol>
                <a:gridCol w="623544">
                  <a:extLst>
                    <a:ext uri="{9D8B030D-6E8A-4147-A177-3AD203B41FA5}">
                      <a16:colId xmlns:a16="http://schemas.microsoft.com/office/drawing/2014/main" val="3641197471"/>
                    </a:ext>
                  </a:extLst>
                </a:gridCol>
                <a:gridCol w="623544">
                  <a:extLst>
                    <a:ext uri="{9D8B030D-6E8A-4147-A177-3AD203B41FA5}">
                      <a16:colId xmlns:a16="http://schemas.microsoft.com/office/drawing/2014/main" val="3374062640"/>
                    </a:ext>
                  </a:extLst>
                </a:gridCol>
                <a:gridCol w="623544">
                  <a:extLst>
                    <a:ext uri="{9D8B030D-6E8A-4147-A177-3AD203B41FA5}">
                      <a16:colId xmlns:a16="http://schemas.microsoft.com/office/drawing/2014/main" val="1889049315"/>
                    </a:ext>
                  </a:extLst>
                </a:gridCol>
                <a:gridCol w="623544">
                  <a:extLst>
                    <a:ext uri="{9D8B030D-6E8A-4147-A177-3AD203B41FA5}">
                      <a16:colId xmlns:a16="http://schemas.microsoft.com/office/drawing/2014/main" val="1914751086"/>
                    </a:ext>
                  </a:extLst>
                </a:gridCol>
                <a:gridCol w="623544">
                  <a:extLst>
                    <a:ext uri="{9D8B030D-6E8A-4147-A177-3AD203B41FA5}">
                      <a16:colId xmlns:a16="http://schemas.microsoft.com/office/drawing/2014/main" val="2250038887"/>
                    </a:ext>
                  </a:extLst>
                </a:gridCol>
                <a:gridCol w="623544">
                  <a:extLst>
                    <a:ext uri="{9D8B030D-6E8A-4147-A177-3AD203B41FA5}">
                      <a16:colId xmlns:a16="http://schemas.microsoft.com/office/drawing/2014/main" val="2118028372"/>
                    </a:ext>
                  </a:extLst>
                </a:gridCol>
                <a:gridCol w="623544">
                  <a:extLst>
                    <a:ext uri="{9D8B030D-6E8A-4147-A177-3AD203B41FA5}">
                      <a16:colId xmlns:a16="http://schemas.microsoft.com/office/drawing/2014/main" val="1990602947"/>
                    </a:ext>
                  </a:extLst>
                </a:gridCol>
                <a:gridCol w="623544">
                  <a:extLst>
                    <a:ext uri="{9D8B030D-6E8A-4147-A177-3AD203B41FA5}">
                      <a16:colId xmlns:a16="http://schemas.microsoft.com/office/drawing/2014/main" val="2047878210"/>
                    </a:ext>
                  </a:extLst>
                </a:gridCol>
                <a:gridCol w="623544">
                  <a:extLst>
                    <a:ext uri="{9D8B030D-6E8A-4147-A177-3AD203B41FA5}">
                      <a16:colId xmlns:a16="http://schemas.microsoft.com/office/drawing/2014/main" val="2797122244"/>
                    </a:ext>
                  </a:extLst>
                </a:gridCol>
              </a:tblGrid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 err="1">
                          <a:effectLst/>
                        </a:rPr>
                        <a:t>jan</a:t>
                      </a:r>
                      <a:r>
                        <a:rPr lang="pt-BR" sz="1100" u="none" strike="noStrike" dirty="0">
                          <a:effectLst/>
                        </a:rPr>
                        <a:t>/23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fev/23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abr/23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mai/23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jul/23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ago/23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set/23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out/23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dez/2023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005803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85.536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75.545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28.708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34.786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34.826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27.780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27.059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34.109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24.632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27.866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26.458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22.626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82182952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318 - BANCO BMG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53.886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41.877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21.817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33.730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27.589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18.599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17.170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19.647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16.560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17.637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16.545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13.455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58606868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935 - FACTA FINANCEIRA S A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28.678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20.380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12.796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17.028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14.110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9.160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10.666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14.083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15.638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12.351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13.363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8587069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26.749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23.027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21.394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28.082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16.624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9.588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9.368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8.686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8.937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8.951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6.559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9346390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707 - BANCO DAYCOVAL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18.553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16.036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6.625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7.734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7.419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6.822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6.856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29284075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243 - BANCO MASTER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13.457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17.617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8.692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5.706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7.109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6.594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6.809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42626803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033 - BANCO SANTANDER (BRASIL) S/A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11.842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11.424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4.964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94879510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9.418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14.790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10.953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11.241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7.712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5.969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8.238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7.718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90665925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465 - CAPITAL CONSIG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4.890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6.544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7.327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63526636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254 - PARANA BANCO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636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7209825"/>
                  </a:ext>
                </a:extLst>
              </a:tr>
              <a:tr h="22916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934 - AGIBANK FINANCEIRA S/A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12.395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5502070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000 – Outras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372395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245.287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217.015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123.911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139.066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119.270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86.305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86.623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100.057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91.044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98.510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95.420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82.911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79850176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EBCA002F-055B-FAEB-A6C4-D01B0556D08F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Consignado de Benefício - RCC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CEE8C98C-FA64-22B8-6371-96C357BED375}"/>
              </a:ext>
            </a:extLst>
          </p:cNvPr>
          <p:cNvSpPr txBox="1"/>
          <p:nvPr/>
        </p:nvSpPr>
        <p:spPr>
          <a:xfrm>
            <a:off x="757980" y="6115501"/>
            <a:ext cx="703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*Instituições que não tiveram novas operações de RCC em algumas competências</a:t>
            </a:r>
          </a:p>
        </p:txBody>
      </p:sp>
    </p:spTree>
    <p:extLst>
      <p:ext uri="{BB962C8B-B14F-4D97-AF65-F5344CB8AC3E}">
        <p14:creationId xmlns:p14="http://schemas.microsoft.com/office/powerpoint/2010/main" val="1687249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AD46CE82-EA58-599E-ADC6-EBEA20BB0496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/>
              <a:t>Novas Operações – Cartão Consignado de Benefício - RCC   </a:t>
            </a:r>
          </a:p>
          <a:p>
            <a:pPr algn="ctr"/>
            <a:endParaRPr lang="pt-BR" sz="1800"/>
          </a:p>
          <a:p>
            <a:pPr algn="ctr"/>
            <a:r>
              <a:rPr lang="pt-BR" sz="1800"/>
              <a:t>(Previdenciário e LOAS)</a:t>
            </a:r>
            <a:br>
              <a:rPr lang="pt-BR" sz="1800"/>
            </a:br>
            <a:endParaRPr lang="pt-BR" sz="1800"/>
          </a:p>
          <a:p>
            <a:pPr algn="ctr"/>
            <a:r>
              <a:rPr lang="pt-BR" sz="2700">
                <a:solidFill>
                  <a:srgbClr val="FFC000"/>
                </a:solidFill>
              </a:rPr>
              <a:t>2023</a:t>
            </a:r>
            <a:endParaRPr lang="pt-BR" sz="2700" dirty="0">
              <a:solidFill>
                <a:srgbClr val="FFC000"/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B3ADABA-BECB-668A-99A2-EF84FC25B33B}"/>
              </a:ext>
            </a:extLst>
          </p:cNvPr>
          <p:cNvSpPr txBox="1"/>
          <p:nvPr/>
        </p:nvSpPr>
        <p:spPr>
          <a:xfrm>
            <a:off x="757980" y="6537530"/>
            <a:ext cx="703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/>
              <a:t>*Instituições que não tiveram novas operações de RCC em algumas competências</a:t>
            </a:r>
            <a:endParaRPr lang="pt-BR" sz="1600" dirty="0"/>
          </a:p>
        </p:txBody>
      </p:sp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5C0A494F-D9AB-4A5B-97ED-45175EFE58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3247334"/>
              </p:ext>
            </p:extLst>
          </p:nvPr>
        </p:nvGraphicFramePr>
        <p:xfrm>
          <a:off x="565484" y="1285562"/>
          <a:ext cx="11333748" cy="5067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1130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7F7005D-CC6C-F111-CD57-4A988371E478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Consignado de Benefício - RCC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4B26BE63-E5F4-436D-8C4B-0332DF7B60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9188422"/>
              </p:ext>
            </p:extLst>
          </p:nvPr>
        </p:nvGraphicFramePr>
        <p:xfrm>
          <a:off x="529389" y="1395742"/>
          <a:ext cx="11333748" cy="4957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49281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5F406901-12EF-46F6-A753-B3F21049F0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606647"/>
              </p:ext>
            </p:extLst>
          </p:nvPr>
        </p:nvGraphicFramePr>
        <p:xfrm>
          <a:off x="782053" y="1552574"/>
          <a:ext cx="10354251" cy="4583361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2986652">
                  <a:extLst>
                    <a:ext uri="{9D8B030D-6E8A-4147-A177-3AD203B41FA5}">
                      <a16:colId xmlns:a16="http://schemas.microsoft.com/office/drawing/2014/main" val="807999961"/>
                    </a:ext>
                  </a:extLst>
                </a:gridCol>
                <a:gridCol w="632946">
                  <a:extLst>
                    <a:ext uri="{9D8B030D-6E8A-4147-A177-3AD203B41FA5}">
                      <a16:colId xmlns:a16="http://schemas.microsoft.com/office/drawing/2014/main" val="1290811277"/>
                    </a:ext>
                  </a:extLst>
                </a:gridCol>
                <a:gridCol w="686585">
                  <a:extLst>
                    <a:ext uri="{9D8B030D-6E8A-4147-A177-3AD203B41FA5}">
                      <a16:colId xmlns:a16="http://schemas.microsoft.com/office/drawing/2014/main" val="177527428"/>
                    </a:ext>
                  </a:extLst>
                </a:gridCol>
                <a:gridCol w="643675">
                  <a:extLst>
                    <a:ext uri="{9D8B030D-6E8A-4147-A177-3AD203B41FA5}">
                      <a16:colId xmlns:a16="http://schemas.microsoft.com/office/drawing/2014/main" val="537970931"/>
                    </a:ext>
                  </a:extLst>
                </a:gridCol>
                <a:gridCol w="568579">
                  <a:extLst>
                    <a:ext uri="{9D8B030D-6E8A-4147-A177-3AD203B41FA5}">
                      <a16:colId xmlns:a16="http://schemas.microsoft.com/office/drawing/2014/main" val="48813238"/>
                    </a:ext>
                  </a:extLst>
                </a:gridCol>
                <a:gridCol w="665130">
                  <a:extLst>
                    <a:ext uri="{9D8B030D-6E8A-4147-A177-3AD203B41FA5}">
                      <a16:colId xmlns:a16="http://schemas.microsoft.com/office/drawing/2014/main" val="2893099258"/>
                    </a:ext>
                  </a:extLst>
                </a:gridCol>
                <a:gridCol w="632946">
                  <a:extLst>
                    <a:ext uri="{9D8B030D-6E8A-4147-A177-3AD203B41FA5}">
                      <a16:colId xmlns:a16="http://schemas.microsoft.com/office/drawing/2014/main" val="1600299749"/>
                    </a:ext>
                  </a:extLst>
                </a:gridCol>
                <a:gridCol w="579306">
                  <a:extLst>
                    <a:ext uri="{9D8B030D-6E8A-4147-A177-3AD203B41FA5}">
                      <a16:colId xmlns:a16="http://schemas.microsoft.com/office/drawing/2014/main" val="3995727732"/>
                    </a:ext>
                  </a:extLst>
                </a:gridCol>
                <a:gridCol w="632946">
                  <a:extLst>
                    <a:ext uri="{9D8B030D-6E8A-4147-A177-3AD203B41FA5}">
                      <a16:colId xmlns:a16="http://schemas.microsoft.com/office/drawing/2014/main" val="852587589"/>
                    </a:ext>
                  </a:extLst>
                </a:gridCol>
                <a:gridCol w="665130">
                  <a:extLst>
                    <a:ext uri="{9D8B030D-6E8A-4147-A177-3AD203B41FA5}">
                      <a16:colId xmlns:a16="http://schemas.microsoft.com/office/drawing/2014/main" val="1815876185"/>
                    </a:ext>
                  </a:extLst>
                </a:gridCol>
                <a:gridCol w="553452">
                  <a:extLst>
                    <a:ext uri="{9D8B030D-6E8A-4147-A177-3AD203B41FA5}">
                      <a16:colId xmlns:a16="http://schemas.microsoft.com/office/drawing/2014/main" val="1916742288"/>
                    </a:ext>
                  </a:extLst>
                </a:gridCol>
                <a:gridCol w="553452">
                  <a:extLst>
                    <a:ext uri="{9D8B030D-6E8A-4147-A177-3AD203B41FA5}">
                      <a16:colId xmlns:a16="http://schemas.microsoft.com/office/drawing/2014/main" val="3644771592"/>
                    </a:ext>
                  </a:extLst>
                </a:gridCol>
                <a:gridCol w="553452">
                  <a:extLst>
                    <a:ext uri="{9D8B030D-6E8A-4147-A177-3AD203B41FA5}">
                      <a16:colId xmlns:a16="http://schemas.microsoft.com/office/drawing/2014/main" val="243364073"/>
                    </a:ext>
                  </a:extLst>
                </a:gridCol>
              </a:tblGrid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jan/23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fev/23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abr/23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mai/23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jul/23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ago/23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set/23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out/23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dez/2023</a:t>
                      </a: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1620747298"/>
                  </a:ext>
                </a:extLst>
              </a:tr>
              <a:tr h="21351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001 - BANCO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47.001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31.965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17.597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23.212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28.021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22.353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21.414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31.940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24.565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27.226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27.858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42.847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89052583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237 - BANCO BRADESCO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22.984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16.981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14.472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14.515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22.627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18.970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23.309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34.094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31.491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32.452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26.490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24.512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4942786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8.070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5.673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9.467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17.321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18.746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20.259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31.478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38.128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56.176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42.441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30.541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64280976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341 - BANCO ITAU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6.057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6.219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5.079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7.497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6.423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4.615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3.578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01142155"/>
                  </a:ext>
                </a:extLst>
              </a:tr>
              <a:tr h="1957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908 - PARATI - CREDITO, FINANC. INVEST. S.A.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4.286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12.354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9384475"/>
                  </a:ext>
                </a:extLst>
              </a:tr>
              <a:tr h="18957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033 - BANCO SANTANDER (BRASIL)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5.629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10.908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16.203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13.410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20.926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24.003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17.986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18.897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22.184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18.770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8986841"/>
                  </a:ext>
                </a:extLst>
              </a:tr>
              <a:tr h="21351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626 - BANCO C6 CONSIGNADO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6.004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9.330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15.575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35.924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30.460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31.398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36.049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30.154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34.608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32.771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23.181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1735662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707 - BANCO DAYCOVAL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2.854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6.409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9.625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8.586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32.087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34.420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38.308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52.850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42.218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33.612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28.452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29.204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9512256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012 - BANCO INBURSA S.A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2.438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7.290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11.404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27.139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18.490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15.843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21.714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18.324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18.659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20.709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25.960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0061397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254 - PARANA BANCO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7.428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11.091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23.765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24.204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16.410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19.444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21.175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16.965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16.876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11.519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46565149"/>
                  </a:ext>
                </a:extLst>
              </a:tr>
              <a:tr h="202847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925 - BRB - CREDITO, FINANC. E INVEST. S.A.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2.596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6.108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7.634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18.447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25.230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26.207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13.452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1138496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069 - BANCO CREFISA S.A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14.298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21.359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9.909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10.913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14.952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18.328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12.427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10.228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8.279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82505313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2.706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6.529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16.847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30.846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29.875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16.717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15.926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3.844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6520892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000 - Outras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73.283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62547766"/>
                  </a:ext>
                </a:extLst>
              </a:tr>
              <a:tr h="21351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029 BANCO ITAU CONSIGNADO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2.603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6263758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935 - FACTA FINANCEIRA S 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744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2.003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11.515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15.481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17.283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34.308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40.367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41.482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54.240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1068276"/>
                  </a:ext>
                </a:extLst>
              </a:tr>
              <a:tr h="22337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041 - BANCO ESTADO DO RIO GRANDE DO SUL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1.943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4.871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35.197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67.260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38.807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4557966"/>
                  </a:ext>
                </a:extLst>
              </a:tr>
              <a:tr h="255737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748 - BANCO COOPERATIVO SICREDI S A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2337437"/>
                  </a:ext>
                </a:extLst>
              </a:tr>
              <a:tr h="24959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394 - BANCO BRADESCO FINANCIAMENTOS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353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1362991"/>
                  </a:ext>
                </a:extLst>
              </a:tr>
              <a:tr h="25266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389 - BANCO MERCANTIL DO BRASIL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730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8925150"/>
                  </a:ext>
                </a:extLst>
              </a:tr>
              <a:tr h="25266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903 - BANCO INTER S/A</a:t>
                      </a: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4291667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Todas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113.646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106.650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121.362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161.606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247.762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233.108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276.419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425.950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384.642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382.238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316.820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316.132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9973908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4E2589D9-4069-23F6-0C02-25361F841A21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9819764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B427358F-0A7B-5338-531E-BB279EB78632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7A654498-F295-4960-87F0-A242F33C60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6138714"/>
              </p:ext>
            </p:extLst>
          </p:nvPr>
        </p:nvGraphicFramePr>
        <p:xfrm>
          <a:off x="529389" y="1395743"/>
          <a:ext cx="11249527" cy="5173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86809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B427358F-0A7B-5338-531E-BB279EB78632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FB626451-72A6-421E-842E-1CD2176C62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3945981"/>
              </p:ext>
            </p:extLst>
          </p:nvPr>
        </p:nvGraphicFramePr>
        <p:xfrm>
          <a:off x="296779" y="1337273"/>
          <a:ext cx="11598442" cy="5115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75722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8313" y="120718"/>
            <a:ext cx="9617528" cy="1449837"/>
          </a:xfrm>
        </p:spPr>
        <p:txBody>
          <a:bodyPr/>
          <a:lstStyle/>
          <a:p>
            <a:pPr algn="ctr"/>
            <a:r>
              <a:rPr lang="pt-BR" dirty="0"/>
              <a:t>Evolução das Taxas de Juros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08313" y="1355600"/>
            <a:ext cx="10050237" cy="5153483"/>
          </a:xfrm>
        </p:spPr>
        <p:txBody>
          <a:bodyPr>
            <a:noAutofit/>
          </a:bodyPr>
          <a:lstStyle/>
          <a:p>
            <a:endParaRPr lang="pt-BR" sz="2700" b="1" dirty="0"/>
          </a:p>
          <a:p>
            <a:r>
              <a:rPr lang="pt-BR" sz="2700" b="1" dirty="0"/>
              <a:t>28/09/2017</a:t>
            </a:r>
            <a:r>
              <a:rPr lang="pt-BR" sz="2700" dirty="0"/>
              <a:t> – 2,08% Empréstimo e 3,06% Cartão de Crédito</a:t>
            </a:r>
          </a:p>
          <a:p>
            <a:endParaRPr lang="pt-BR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830092BC-F863-445F-3C9A-A80158746D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932168"/>
              </p:ext>
            </p:extLst>
          </p:nvPr>
        </p:nvGraphicFramePr>
        <p:xfrm>
          <a:off x="1208312" y="1721615"/>
          <a:ext cx="10327196" cy="397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1799">
                  <a:extLst>
                    <a:ext uri="{9D8B030D-6E8A-4147-A177-3AD203B41FA5}">
                      <a16:colId xmlns:a16="http://schemas.microsoft.com/office/drawing/2014/main" val="481231848"/>
                    </a:ext>
                  </a:extLst>
                </a:gridCol>
                <a:gridCol w="2581799">
                  <a:extLst>
                    <a:ext uri="{9D8B030D-6E8A-4147-A177-3AD203B41FA5}">
                      <a16:colId xmlns:a16="http://schemas.microsoft.com/office/drawing/2014/main" val="453151272"/>
                    </a:ext>
                  </a:extLst>
                </a:gridCol>
                <a:gridCol w="2581799">
                  <a:extLst>
                    <a:ext uri="{9D8B030D-6E8A-4147-A177-3AD203B41FA5}">
                      <a16:colId xmlns:a16="http://schemas.microsoft.com/office/drawing/2014/main" val="3595466"/>
                    </a:ext>
                  </a:extLst>
                </a:gridCol>
                <a:gridCol w="2581799">
                  <a:extLst>
                    <a:ext uri="{9D8B030D-6E8A-4147-A177-3AD203B41FA5}">
                      <a16:colId xmlns:a16="http://schemas.microsoft.com/office/drawing/2014/main" val="1643264801"/>
                    </a:ext>
                  </a:extLst>
                </a:gridCol>
              </a:tblGrid>
              <a:tr h="18542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1" dirty="0"/>
                        <a:t>Resolução CNPS</a:t>
                      </a:r>
                      <a:endParaRPr lang="pt-B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Teto da Taxa de Juros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pt-B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Vigência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2362092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dirty="0">
                          <a:solidFill>
                            <a:schemeClr val="bg1"/>
                          </a:solidFill>
                        </a:rPr>
                        <a:t>Empréstimo Pessoal</a:t>
                      </a:r>
                      <a:endParaRPr lang="pt-BR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solidFill>
                            <a:schemeClr val="bg1"/>
                          </a:solidFill>
                        </a:rPr>
                        <a:t>Cartão de Crédito e Cartão Benefício</a:t>
                      </a:r>
                      <a:endParaRPr lang="pt-BR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23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/>
                        <a:t>28/09/2017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2,08%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3,06%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29/12/2017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0866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17/03/2020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2,07%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19/03/2020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154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28/09/2021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2,14%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3,06%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10/12/2021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1924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13/03/2023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1,70%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2,62%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16/03/2023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051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28/03/2023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1,97%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2,89%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31/03/2023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6313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17/08/2023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1,91%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2,83%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25/08/2023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939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16/10/2023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1,84%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2,73%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23/10/2023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829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04/12/2023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2,67%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18/12/2023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4175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1522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3861110-9197-5603-84E9-15C1EFEE9861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ABD1CF84-99A5-4245-A26C-9FD430DB26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7655235"/>
              </p:ext>
            </p:extLst>
          </p:nvPr>
        </p:nvGraphicFramePr>
        <p:xfrm>
          <a:off x="428299" y="1395743"/>
          <a:ext cx="11129209" cy="5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341083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D0B99EBA-085E-414D-8CA3-6AD84FA0C6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114276"/>
              </p:ext>
            </p:extLst>
          </p:nvPr>
        </p:nvGraphicFramePr>
        <p:xfrm>
          <a:off x="473344" y="1538817"/>
          <a:ext cx="10934352" cy="4727272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3838683">
                  <a:extLst>
                    <a:ext uri="{9D8B030D-6E8A-4147-A177-3AD203B41FA5}">
                      <a16:colId xmlns:a16="http://schemas.microsoft.com/office/drawing/2014/main" val="3761387959"/>
                    </a:ext>
                  </a:extLst>
                </a:gridCol>
                <a:gridCol w="491153">
                  <a:extLst>
                    <a:ext uri="{9D8B030D-6E8A-4147-A177-3AD203B41FA5}">
                      <a16:colId xmlns:a16="http://schemas.microsoft.com/office/drawing/2014/main" val="1339019813"/>
                    </a:ext>
                  </a:extLst>
                </a:gridCol>
                <a:gridCol w="573013">
                  <a:extLst>
                    <a:ext uri="{9D8B030D-6E8A-4147-A177-3AD203B41FA5}">
                      <a16:colId xmlns:a16="http://schemas.microsoft.com/office/drawing/2014/main" val="443860962"/>
                    </a:ext>
                  </a:extLst>
                </a:gridCol>
                <a:gridCol w="631484">
                  <a:extLst>
                    <a:ext uri="{9D8B030D-6E8A-4147-A177-3AD203B41FA5}">
                      <a16:colId xmlns:a16="http://schemas.microsoft.com/office/drawing/2014/main" val="3804836467"/>
                    </a:ext>
                  </a:extLst>
                </a:gridCol>
                <a:gridCol w="584707">
                  <a:extLst>
                    <a:ext uri="{9D8B030D-6E8A-4147-A177-3AD203B41FA5}">
                      <a16:colId xmlns:a16="http://schemas.microsoft.com/office/drawing/2014/main" val="3549066338"/>
                    </a:ext>
                  </a:extLst>
                </a:gridCol>
                <a:gridCol w="584707">
                  <a:extLst>
                    <a:ext uri="{9D8B030D-6E8A-4147-A177-3AD203B41FA5}">
                      <a16:colId xmlns:a16="http://schemas.microsoft.com/office/drawing/2014/main" val="2987597801"/>
                    </a:ext>
                  </a:extLst>
                </a:gridCol>
                <a:gridCol w="608095">
                  <a:extLst>
                    <a:ext uri="{9D8B030D-6E8A-4147-A177-3AD203B41FA5}">
                      <a16:colId xmlns:a16="http://schemas.microsoft.com/office/drawing/2014/main" val="728583172"/>
                    </a:ext>
                  </a:extLst>
                </a:gridCol>
                <a:gridCol w="608095">
                  <a:extLst>
                    <a:ext uri="{9D8B030D-6E8A-4147-A177-3AD203B41FA5}">
                      <a16:colId xmlns:a16="http://schemas.microsoft.com/office/drawing/2014/main" val="3900998578"/>
                    </a:ext>
                  </a:extLst>
                </a:gridCol>
                <a:gridCol w="689955">
                  <a:extLst>
                    <a:ext uri="{9D8B030D-6E8A-4147-A177-3AD203B41FA5}">
                      <a16:colId xmlns:a16="http://schemas.microsoft.com/office/drawing/2014/main" val="4230314173"/>
                    </a:ext>
                  </a:extLst>
                </a:gridCol>
                <a:gridCol w="619791">
                  <a:extLst>
                    <a:ext uri="{9D8B030D-6E8A-4147-A177-3AD203B41FA5}">
                      <a16:colId xmlns:a16="http://schemas.microsoft.com/office/drawing/2014/main" val="246709586"/>
                    </a:ext>
                  </a:extLst>
                </a:gridCol>
                <a:gridCol w="568223">
                  <a:extLst>
                    <a:ext uri="{9D8B030D-6E8A-4147-A177-3AD203B41FA5}">
                      <a16:colId xmlns:a16="http://schemas.microsoft.com/office/drawing/2014/main" val="2659990069"/>
                    </a:ext>
                  </a:extLst>
                </a:gridCol>
                <a:gridCol w="568223">
                  <a:extLst>
                    <a:ext uri="{9D8B030D-6E8A-4147-A177-3AD203B41FA5}">
                      <a16:colId xmlns:a16="http://schemas.microsoft.com/office/drawing/2014/main" val="2118536569"/>
                    </a:ext>
                  </a:extLst>
                </a:gridCol>
                <a:gridCol w="568223">
                  <a:extLst>
                    <a:ext uri="{9D8B030D-6E8A-4147-A177-3AD203B41FA5}">
                      <a16:colId xmlns:a16="http://schemas.microsoft.com/office/drawing/2014/main" val="3717327231"/>
                    </a:ext>
                  </a:extLst>
                </a:gridCol>
              </a:tblGrid>
              <a:tr h="1105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jan/23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fev/23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abr/23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mai/23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jul/23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ago/23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set/23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out/23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dez/23</a:t>
                      </a: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3923314547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254 - PARANA BANCO S. 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76.777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83.543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48.910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110.625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113.502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85.658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96.182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126.437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91.964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119.363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111.760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93.826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63917776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341 - BANCO ITAU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70.670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54.191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37.359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34.742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62.253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71.908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52.923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66.833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66.650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67.673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71.431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61.321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37277556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237 - BANCO BRADESCO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47.933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34.881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25.842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61.228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54.776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40.839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46.156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70.922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70.436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84.096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83.795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67.183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20445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001 - BANCO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47.846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34.211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23.000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32.142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31.539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26.207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27.659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38.845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36.564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39.900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40.704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40.418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367809"/>
                  </a:ext>
                </a:extLst>
              </a:tr>
              <a:tr h="2541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029 BANCO ITAU CONSIGNADO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25.030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16.424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9.827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18.762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49.594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32.010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36.889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42.570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35.655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47.200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84.277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83.166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7062218"/>
                  </a:ext>
                </a:extLst>
              </a:tr>
              <a:tr h="25820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23.559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19.504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11.674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9.232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10.121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9.458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23.531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22.454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23.445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17.315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20.395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21958424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033 - BANCO SANTANDER (BRASIL)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23.403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22.615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17.426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36.775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57.255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44.361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62.230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74.113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55.276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52.880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56.451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48.225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7616674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104 - CAIXA ECONOMICA FEDERAL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18.165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12.888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13.339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11.879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20.393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14.089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33.879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35.958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50.917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39.487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40.120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1235865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18.165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56.167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33.413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40.588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90.234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72.512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63.889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79.422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75.337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88.928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76.498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91.865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14347911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12.069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26.153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20.312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17.722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20.124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23.690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26.753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35.480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29.307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30.604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23.683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28.826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01517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000 - Outras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8.977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13.327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9.838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86.913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17.747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3759541"/>
                  </a:ext>
                </a:extLst>
              </a:tr>
              <a:tr h="23188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041 - BANCO DO ESTADO DO RIO GRANDE DO SUL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8.724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10.171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7.231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5.563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6.129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10.700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9.908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35.579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66.111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61.133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37.519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23.758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9906025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626 - BANCO C6 CONSIGNADO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8.432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12.215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13.414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23.396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52.117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43.384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42.902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47.852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38.659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41.758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51.962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47.682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525035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707 - BANCO DAYCOVAL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5.055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11.839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13.394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34.775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34.443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38.858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54.963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43.998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38.563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37.057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35.198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221426"/>
                  </a:ext>
                </a:extLst>
              </a:tr>
              <a:tr h="22084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394 - BANCO BRADESCO FINANCIAMENTOS S.A.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3.585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6.681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7.059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6.306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6.556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6.230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4.119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3.471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5.443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5610470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739 - BANCO CETELEM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4.244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2.094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0839504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318 - BANCO BMG S. 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727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982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4.246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6283990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935 - FACTA FINANCEIRA S 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13.619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16.996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19.358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36.075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43.886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47.404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58.392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6651230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925 - BRB - CREDITO, FINANCIAMENTO E INVESTIMENTO S.A.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12.721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17.389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19.750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11.929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7152174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908 - PARATI - CREDITO, FINANC. E INVESTIMENTO S.A.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10.335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18.536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46045005"/>
                  </a:ext>
                </a:extLst>
              </a:tr>
              <a:tr h="1105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Total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407.573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412.481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288.830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439.911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629.720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552.423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572.102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824.655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743.356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841.256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838.922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798.337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7589972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3E58A090-185E-9C6F-D229-A28F42FF7EE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Refinanciamento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6995981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403C58E1-E64A-BE6D-ED33-131898A9F982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Refinanciamento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C19F848C-BC71-48C7-B0A8-88F7BBC1CF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4202965"/>
              </p:ext>
            </p:extLst>
          </p:nvPr>
        </p:nvGraphicFramePr>
        <p:xfrm>
          <a:off x="625642" y="1664493"/>
          <a:ext cx="11069053" cy="4905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018019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4A7F66AD-298F-48CA-6F2D-8D4D95FED52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Refinanciamento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FA311CF5-161F-42E6-9853-6086B84DDE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1214401"/>
              </p:ext>
            </p:extLst>
          </p:nvPr>
        </p:nvGraphicFramePr>
        <p:xfrm>
          <a:off x="529390" y="1480837"/>
          <a:ext cx="11309684" cy="4930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07622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F2EE150C-3177-44D1-996A-F62C4D2C9C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55992"/>
              </p:ext>
            </p:extLst>
          </p:nvPr>
        </p:nvGraphicFramePr>
        <p:xfrm>
          <a:off x="757980" y="1956599"/>
          <a:ext cx="10777529" cy="4022172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3540129">
                  <a:extLst>
                    <a:ext uri="{9D8B030D-6E8A-4147-A177-3AD203B41FA5}">
                      <a16:colId xmlns:a16="http://schemas.microsoft.com/office/drawing/2014/main" val="1966837478"/>
                    </a:ext>
                  </a:extLst>
                </a:gridCol>
                <a:gridCol w="617661">
                  <a:extLst>
                    <a:ext uri="{9D8B030D-6E8A-4147-A177-3AD203B41FA5}">
                      <a16:colId xmlns:a16="http://schemas.microsoft.com/office/drawing/2014/main" val="3432887971"/>
                    </a:ext>
                  </a:extLst>
                </a:gridCol>
                <a:gridCol w="600023">
                  <a:extLst>
                    <a:ext uri="{9D8B030D-6E8A-4147-A177-3AD203B41FA5}">
                      <a16:colId xmlns:a16="http://schemas.microsoft.com/office/drawing/2014/main" val="951169782"/>
                    </a:ext>
                  </a:extLst>
                </a:gridCol>
                <a:gridCol w="645309">
                  <a:extLst>
                    <a:ext uri="{9D8B030D-6E8A-4147-A177-3AD203B41FA5}">
                      <a16:colId xmlns:a16="http://schemas.microsoft.com/office/drawing/2014/main" val="3019549818"/>
                    </a:ext>
                  </a:extLst>
                </a:gridCol>
                <a:gridCol w="566061">
                  <a:extLst>
                    <a:ext uri="{9D8B030D-6E8A-4147-A177-3AD203B41FA5}">
                      <a16:colId xmlns:a16="http://schemas.microsoft.com/office/drawing/2014/main" val="473955473"/>
                    </a:ext>
                  </a:extLst>
                </a:gridCol>
                <a:gridCol w="610339">
                  <a:extLst>
                    <a:ext uri="{9D8B030D-6E8A-4147-A177-3AD203B41FA5}">
                      <a16:colId xmlns:a16="http://schemas.microsoft.com/office/drawing/2014/main" val="1632776513"/>
                    </a:ext>
                  </a:extLst>
                </a:gridCol>
                <a:gridCol w="602166">
                  <a:extLst>
                    <a:ext uri="{9D8B030D-6E8A-4147-A177-3AD203B41FA5}">
                      <a16:colId xmlns:a16="http://schemas.microsoft.com/office/drawing/2014/main" val="941423124"/>
                    </a:ext>
                  </a:extLst>
                </a:gridCol>
                <a:gridCol w="568712">
                  <a:extLst>
                    <a:ext uri="{9D8B030D-6E8A-4147-A177-3AD203B41FA5}">
                      <a16:colId xmlns:a16="http://schemas.microsoft.com/office/drawing/2014/main" val="2596256243"/>
                    </a:ext>
                  </a:extLst>
                </a:gridCol>
                <a:gridCol w="579864">
                  <a:extLst>
                    <a:ext uri="{9D8B030D-6E8A-4147-A177-3AD203B41FA5}">
                      <a16:colId xmlns:a16="http://schemas.microsoft.com/office/drawing/2014/main" val="67130294"/>
                    </a:ext>
                  </a:extLst>
                </a:gridCol>
                <a:gridCol w="624468">
                  <a:extLst>
                    <a:ext uri="{9D8B030D-6E8A-4147-A177-3AD203B41FA5}">
                      <a16:colId xmlns:a16="http://schemas.microsoft.com/office/drawing/2014/main" val="3217479532"/>
                    </a:ext>
                  </a:extLst>
                </a:gridCol>
                <a:gridCol w="579864">
                  <a:extLst>
                    <a:ext uri="{9D8B030D-6E8A-4147-A177-3AD203B41FA5}">
                      <a16:colId xmlns:a16="http://schemas.microsoft.com/office/drawing/2014/main" val="3212140134"/>
                    </a:ext>
                  </a:extLst>
                </a:gridCol>
                <a:gridCol w="596889">
                  <a:extLst>
                    <a:ext uri="{9D8B030D-6E8A-4147-A177-3AD203B41FA5}">
                      <a16:colId xmlns:a16="http://schemas.microsoft.com/office/drawing/2014/main" val="375190445"/>
                    </a:ext>
                  </a:extLst>
                </a:gridCol>
                <a:gridCol w="646044">
                  <a:extLst>
                    <a:ext uri="{9D8B030D-6E8A-4147-A177-3AD203B41FA5}">
                      <a16:colId xmlns:a16="http://schemas.microsoft.com/office/drawing/2014/main" val="1932185195"/>
                    </a:ext>
                  </a:extLst>
                </a:gridCol>
              </a:tblGrid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 dirty="0">
                          <a:effectLst/>
                        </a:rPr>
                        <a:t>BANCO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 err="1">
                          <a:effectLst/>
                        </a:rPr>
                        <a:t>jan</a:t>
                      </a:r>
                      <a:r>
                        <a:rPr lang="pt-BR" sz="1100" u="none" strike="noStrike" baseline="0" dirty="0">
                          <a:effectLst/>
                        </a:rPr>
                        <a:t>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 err="1">
                          <a:effectLst/>
                        </a:rPr>
                        <a:t>fev</a:t>
                      </a:r>
                      <a:r>
                        <a:rPr lang="pt-BR" sz="1100" u="none" strike="noStrike" baseline="0" dirty="0">
                          <a:effectLst/>
                        </a:rPr>
                        <a:t>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mar/2023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 err="1">
                          <a:effectLst/>
                        </a:rPr>
                        <a:t>abr</a:t>
                      </a:r>
                      <a:r>
                        <a:rPr lang="pt-BR" sz="1100" u="none" strike="noStrike" baseline="0" dirty="0">
                          <a:effectLst/>
                        </a:rPr>
                        <a:t>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 err="1">
                          <a:effectLst/>
                        </a:rPr>
                        <a:t>mai</a:t>
                      </a:r>
                      <a:r>
                        <a:rPr lang="pt-BR" sz="1100" u="none" strike="noStrike" baseline="0" dirty="0">
                          <a:effectLst/>
                        </a:rPr>
                        <a:t>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 err="1">
                          <a:effectLst/>
                        </a:rPr>
                        <a:t>jun</a:t>
                      </a:r>
                      <a:r>
                        <a:rPr lang="pt-BR" sz="1100" u="none" strike="noStrike" baseline="0" dirty="0">
                          <a:effectLst/>
                        </a:rPr>
                        <a:t>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 err="1">
                          <a:effectLst/>
                        </a:rPr>
                        <a:t>jul</a:t>
                      </a:r>
                      <a:r>
                        <a:rPr lang="pt-BR" sz="1100" u="none" strike="noStrike" baseline="0" dirty="0">
                          <a:effectLst/>
                        </a:rPr>
                        <a:t>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 err="1">
                          <a:effectLst/>
                        </a:rPr>
                        <a:t>ago</a:t>
                      </a:r>
                      <a:r>
                        <a:rPr lang="pt-BR" sz="1100" u="none" strike="noStrike" baseline="0" dirty="0">
                          <a:effectLst/>
                        </a:rPr>
                        <a:t>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set/2023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out/2023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baseline="0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r>
                        <a:rPr lang="pt-BR" sz="11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dez/2023</a:t>
                      </a: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465928440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 dirty="0">
                          <a:effectLst/>
                        </a:rPr>
                        <a:t>121 - BANCO AGIBANK S.A.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6.428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3.881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4.661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8.967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15.803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17.437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18.748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30.102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36.442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53.582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41.749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29.914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830476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626 - BANCO C6 CONSIGNADO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2.820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4.005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6.280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12.431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27.591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23.917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23.344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25.156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15.669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19.854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17.183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902602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707 - BANCO DAYCOVAL S. 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2.490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4.401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8.010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8.183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30.667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32.353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35.702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49.648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39.089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32.061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26.571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28.075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12472081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341 - BANCO ITAU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1.463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783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837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1.072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715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426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552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978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761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462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1895361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001 - BANCO DO BRASIL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1.105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700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285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394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770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460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437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1.029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578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838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1.888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11997368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237 - BANCO BRADESCO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806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380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278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730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1.240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771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726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1.894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1.430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1.159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8332685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623 - BANCO PAN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757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1.489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4.412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205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1.159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6.799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11.077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15.586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9.557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6.492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80187978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935 - FACTA FINANCEIRA S 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726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838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1.357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2.083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11.396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15.339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17.151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54.086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33.900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39.905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40.580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53.892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61897356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254 - PARANA BANCO S. 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713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1.346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1.893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8.760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8.198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4.277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5.685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6.969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6.159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7.219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55996852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 dirty="0">
                          <a:effectLst/>
                        </a:rPr>
                        <a:t>925 - BRB - CREDITO, FINANCIAMENTO E INVEST. S.A.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677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781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1.894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2.245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2.308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2.185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2.452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7.679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7.811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12.675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13.193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8.059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27525484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029 BANCO ITAU CONSIGNADO S.A.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612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488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571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1.563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2.440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1.434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1.361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1.572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1.347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845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87829911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033 - BANCO SANTANDER (BRASIL)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575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1.331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846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2.689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4.113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2.111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7.473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8.593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5.780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5.570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4.921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79637856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394 - BANCO BRADESCO FINANCIAMENTOS S.A.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258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106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149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291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195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111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75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297120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069 - BANCO CREFISA S.A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152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372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2.241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3.204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1.283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1.558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2.736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3.731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1.658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1.671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23186547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903 - BANCO INTER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101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200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341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262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263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430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257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355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85209027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318 - BANCO BMG S. 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108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317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110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63600901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041 - BANCO DO ESTADO DO RIO GRANDE DO SUL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123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211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305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2.042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18.425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34.742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22.798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76963549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081 - BANCO SEGURO S.A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733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246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124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54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8608961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 dirty="0">
                          <a:effectLst/>
                        </a:rPr>
                        <a:t>908 - PARATI - CREDITO, FINANCIAMENTO E INVEST. S.A.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3.438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3.177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12.094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98494249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000 - Outras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192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201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455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791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94114413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Todas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19.901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21.130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34.127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53.159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109.607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110.159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130.356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226.353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199.272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209.693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165.181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168.069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40181553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786170BB-77B5-06AC-3F18-827FF76873D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Seguida de Refinanciamento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9460529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B37512C5-81DB-918E-AEC9-81EB152BA449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Visões de Portabilidade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DDBE6B2F-112F-4B39-8854-8547EE1750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7815242"/>
              </p:ext>
            </p:extLst>
          </p:nvPr>
        </p:nvGraphicFramePr>
        <p:xfrm>
          <a:off x="216567" y="1243355"/>
          <a:ext cx="11694695" cy="5361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44965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11BA3587-DBC9-D511-9C7F-853D2F311F03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Visões de Refinanciamento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B89125DE-B397-45A2-9B92-DE472D20CD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3235829"/>
              </p:ext>
            </p:extLst>
          </p:nvPr>
        </p:nvGraphicFramePr>
        <p:xfrm>
          <a:off x="505327" y="1480837"/>
          <a:ext cx="11249526" cy="4972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91187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2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D5A112FC-6BF5-5ACB-9CB6-2C84B165D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258" y="4487006"/>
            <a:ext cx="8415126" cy="1736321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61368E08-7A35-FCA9-56D9-112587A7E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556" y="2099585"/>
            <a:ext cx="9764136" cy="1325563"/>
          </a:xfrm>
        </p:spPr>
        <p:txBody>
          <a:bodyPr anchor="t"/>
          <a:lstStyle/>
          <a:p>
            <a:pPr algn="ctr"/>
            <a:r>
              <a:rPr lang="pt-BR" dirty="0">
                <a:latin typeface="Segoe UI"/>
                <a:cs typeface="Segoe UI"/>
              </a:rPr>
              <a:t>Agradecemos a atenção!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45360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B87065-DDA6-44A3-9466-5A9A17010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979" y="2994574"/>
            <a:ext cx="5451021" cy="1038059"/>
          </a:xfrm>
        </p:spPr>
        <p:txBody>
          <a:bodyPr>
            <a:normAutofit/>
          </a:bodyPr>
          <a:lstStyle/>
          <a:p>
            <a:r>
              <a:rPr lang="pt-BR" sz="4800" dirty="0"/>
              <a:t>Contratos Ativos</a:t>
            </a:r>
          </a:p>
        </p:txBody>
      </p:sp>
      <p:pic>
        <p:nvPicPr>
          <p:cNvPr id="5" name="Espaço Reservado para Conteúdo 4" descr="Uma imagem contendo objeto, mesa, fio, luz&#10;&#10;Descrição gerada automaticamente">
            <a:extLst>
              <a:ext uri="{FF2B5EF4-FFF2-40B4-BE49-F238E27FC236}">
                <a16:creationId xmlns:a16="http://schemas.microsoft.com/office/drawing/2014/main" id="{DDC3F62A-65DC-4314-9C58-2FB9DCF164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0" r="8577"/>
          <a:stretch/>
        </p:blipFill>
        <p:spPr>
          <a:xfrm>
            <a:off x="6096000" y="0"/>
            <a:ext cx="6096000" cy="6858000"/>
          </a:xfr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F25E518B-9AF0-4F23-A364-BB07407698C8}"/>
              </a:ext>
            </a:extLst>
          </p:cNvPr>
          <p:cNvSpPr txBox="1">
            <a:spLocks/>
          </p:cNvSpPr>
          <p:nvPr/>
        </p:nvSpPr>
        <p:spPr>
          <a:xfrm>
            <a:off x="644979" y="4164980"/>
            <a:ext cx="1997860" cy="5996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50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139081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F467675D-C3EB-4F84-9A13-8EF386889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688" y="93918"/>
            <a:ext cx="10479820" cy="1149438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/>
              <a:t>Contratos Ativos – Empréstimos e Cartões </a:t>
            </a:r>
            <a:br>
              <a:rPr lang="pt-BR" dirty="0"/>
            </a:br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F923858E-2CCC-4118-B1F7-18E679C151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449326"/>
              </p:ext>
            </p:extLst>
          </p:nvPr>
        </p:nvGraphicFramePr>
        <p:xfrm>
          <a:off x="656492" y="1233344"/>
          <a:ext cx="10468672" cy="5228674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2994388">
                  <a:extLst>
                    <a:ext uri="{9D8B030D-6E8A-4147-A177-3AD203B41FA5}">
                      <a16:colId xmlns:a16="http://schemas.microsoft.com/office/drawing/2014/main" val="4041299204"/>
                    </a:ext>
                  </a:extLst>
                </a:gridCol>
                <a:gridCol w="622857">
                  <a:extLst>
                    <a:ext uri="{9D8B030D-6E8A-4147-A177-3AD203B41FA5}">
                      <a16:colId xmlns:a16="http://schemas.microsoft.com/office/drawing/2014/main" val="1734780608"/>
                    </a:ext>
                  </a:extLst>
                </a:gridCol>
                <a:gridCol w="622857">
                  <a:extLst>
                    <a:ext uri="{9D8B030D-6E8A-4147-A177-3AD203B41FA5}">
                      <a16:colId xmlns:a16="http://schemas.microsoft.com/office/drawing/2014/main" val="599766989"/>
                    </a:ext>
                  </a:extLst>
                </a:gridCol>
                <a:gridCol w="622857">
                  <a:extLst>
                    <a:ext uri="{9D8B030D-6E8A-4147-A177-3AD203B41FA5}">
                      <a16:colId xmlns:a16="http://schemas.microsoft.com/office/drawing/2014/main" val="3912460241"/>
                    </a:ext>
                  </a:extLst>
                </a:gridCol>
                <a:gridCol w="622857">
                  <a:extLst>
                    <a:ext uri="{9D8B030D-6E8A-4147-A177-3AD203B41FA5}">
                      <a16:colId xmlns:a16="http://schemas.microsoft.com/office/drawing/2014/main" val="3425396487"/>
                    </a:ext>
                  </a:extLst>
                </a:gridCol>
                <a:gridCol w="622857">
                  <a:extLst>
                    <a:ext uri="{9D8B030D-6E8A-4147-A177-3AD203B41FA5}">
                      <a16:colId xmlns:a16="http://schemas.microsoft.com/office/drawing/2014/main" val="128407518"/>
                    </a:ext>
                  </a:extLst>
                </a:gridCol>
                <a:gridCol w="622857">
                  <a:extLst>
                    <a:ext uri="{9D8B030D-6E8A-4147-A177-3AD203B41FA5}">
                      <a16:colId xmlns:a16="http://schemas.microsoft.com/office/drawing/2014/main" val="2227987661"/>
                    </a:ext>
                  </a:extLst>
                </a:gridCol>
                <a:gridCol w="622857">
                  <a:extLst>
                    <a:ext uri="{9D8B030D-6E8A-4147-A177-3AD203B41FA5}">
                      <a16:colId xmlns:a16="http://schemas.microsoft.com/office/drawing/2014/main" val="1084678343"/>
                    </a:ext>
                  </a:extLst>
                </a:gridCol>
                <a:gridCol w="622857">
                  <a:extLst>
                    <a:ext uri="{9D8B030D-6E8A-4147-A177-3AD203B41FA5}">
                      <a16:colId xmlns:a16="http://schemas.microsoft.com/office/drawing/2014/main" val="3702893925"/>
                    </a:ext>
                  </a:extLst>
                </a:gridCol>
                <a:gridCol w="622857">
                  <a:extLst>
                    <a:ext uri="{9D8B030D-6E8A-4147-A177-3AD203B41FA5}">
                      <a16:colId xmlns:a16="http://schemas.microsoft.com/office/drawing/2014/main" val="1066339655"/>
                    </a:ext>
                  </a:extLst>
                </a:gridCol>
                <a:gridCol w="622857">
                  <a:extLst>
                    <a:ext uri="{9D8B030D-6E8A-4147-A177-3AD203B41FA5}">
                      <a16:colId xmlns:a16="http://schemas.microsoft.com/office/drawing/2014/main" val="3824041156"/>
                    </a:ext>
                  </a:extLst>
                </a:gridCol>
                <a:gridCol w="622857">
                  <a:extLst>
                    <a:ext uri="{9D8B030D-6E8A-4147-A177-3AD203B41FA5}">
                      <a16:colId xmlns:a16="http://schemas.microsoft.com/office/drawing/2014/main" val="2225547487"/>
                    </a:ext>
                  </a:extLst>
                </a:gridCol>
                <a:gridCol w="622857">
                  <a:extLst>
                    <a:ext uri="{9D8B030D-6E8A-4147-A177-3AD203B41FA5}">
                      <a16:colId xmlns:a16="http://schemas.microsoft.com/office/drawing/2014/main" val="2549241528"/>
                    </a:ext>
                  </a:extLst>
                </a:gridCol>
              </a:tblGrid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BANCO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 err="1">
                          <a:effectLst/>
                        </a:rPr>
                        <a:t>jan</a:t>
                      </a:r>
                      <a:r>
                        <a:rPr lang="pt-BR" sz="1000" u="none" strike="noStrike" dirty="0">
                          <a:effectLst/>
                        </a:rPr>
                        <a:t>/23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fev/23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mar/23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abr/23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mai/23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jun/23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jul/23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ago/23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set/23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out/23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nov</a:t>
                      </a:r>
                      <a:r>
                        <a:rPr lang="pt-BR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/23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dez/23</a:t>
                      </a: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450925981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029 BANCO ITAU CONSIGNADO S.A.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9.310.578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9.343.290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9.310.048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9.283.660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9.201.720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9.124.794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9.043.705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8.932.444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8.849.221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8.748.207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8.669.063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8.746.350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94988010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237 - BANCO BRADESCO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7.304.835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7.408.444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7.392.679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7.374.210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7.325.475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7.276.859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7.235.300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7.180.700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6.995.447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6.790.960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6.764.522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6.922.252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55780193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623 - BANCO PAN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7.166.485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7.316.673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7.334.719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7.375.244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7.405.076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7.430.593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7.462.801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7.473.734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7.552.743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7.614.615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7.646.231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7.748.201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8723309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318 - BANCO BMG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5.893.281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5.954.545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5.976.225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6.071.037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6.046.605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5.991.822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5.957.433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5.962.552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5.888.415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5.817.631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5.838.091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5.885.589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1176976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104 - CAIXA ECONOMICA FEDERAL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3.906.818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3.956.302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3.952.628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3.995.709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3.999.598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3.991.184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3.983.890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3.981.235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3.972.118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3.964.792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3.964.522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4.022.008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54549461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033 - BANCO SANTANDER (BRASIL)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3.732.003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3.841.879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3.861.746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3.875.133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3.905.002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3.918.842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3.922.722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3.912.151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3.954.157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3.966.689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4.053.132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4.225.599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5622428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341 - BANCO ITAU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2.862.605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2.924.669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2.933.270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2.976.823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2.991.345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2.958.939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2.932.205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2.899.642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2.867.423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2.842.695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2.819.126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2.925.472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16004059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626 - BANCO C6 CONSIGNADO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2.486.824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2.630.470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2.671.920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2.734.449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2.795.964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2.837.614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2.881.902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2.920.379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3.013.053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3.075.445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3.126.383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3.246.414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38411812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001 - BANCO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2.099.882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2.148.575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2.153.784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2.182.291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2.200.926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2.210.334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2.215.401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2.224.103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2.232.066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2.241.434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2.253.323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2.362.982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5245793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739 - BANCO CETELEM S.A.*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1.917.392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1.833.790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1.751.835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1.709.356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2459510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000 - Outras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1.788.283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1.860.168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1.950.945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2.031.112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2.110.482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2.152.982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2.193.507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2.242.605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2.277.265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2.323.022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2.394.110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2.553.941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98359142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121 - BANCO AGIBANK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1.768.253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1.861.660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1.899.344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1.958.495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2.098.104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2.128.297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2.147.412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2.171.375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2.212.349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2.270.281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2.316.312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2.474.189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91725005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041 - BANCO DO ESTADO DO RIO GRANDE DO SUL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1.521.924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1.530.388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1.528.169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1.526.414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1.525.221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1.518.271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1.499.592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1.504.469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1.546.477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1.549.774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1.522.433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1.551.301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8582305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389 - BANCO MERCANTIL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1.419.003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1.465.317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1.493.262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1.535.423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1.569.301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1.587.951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1.598.320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1.600.255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1.611.915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1.621.826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1.640.950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1.696.899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5991026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422 - BANCO SAFRA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1.373.287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1.373.798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1.361.873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1.350.713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1.342.455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1.325.185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1.304.044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1.273.549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1.245.889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1.217.925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1.188.476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1.193.909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4187852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394 - BANCO BRADESCO FINANCIAMENTOS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1.348.399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1.320.594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1.292.727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1.271.270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1.246.466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1.227.840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1.210.217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1.188.243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1.170.920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1.148.667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1.127.956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1.123.283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3842681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254 - PARANA BANCO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1.302.805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1.322.964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1.336.183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1.369.565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1.401.245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1.417.050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1.432.702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1.443.110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1.453.236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1.459.375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1.466.410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1.579.236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16239214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707 - BANCO DAYCOVAL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1.225.902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1.269.437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1.290.232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1.295.721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1.325.116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1.350.489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1.376.860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1.406.465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1.431.109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1.445.285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1.451.118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1.527.287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5912412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935 - FACTA FINANCEIRA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1.104.285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1.155.715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1.181.445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1.211.301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1.256.946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1.295.540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1.338.138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1.415.125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1.485.857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1.559.794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1.632.398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1.785.237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02400915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752 - CETELEM-BNP 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1.633.120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1.588.318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1.540.403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1.478.396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1.427.802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1.391.612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1.353.038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1.343.576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21749719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Total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59.532.844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60.518.678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60.673.034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61.127.926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61.380.167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61.332.904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61.276.554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61.210.532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61.187.462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61.050.029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61.227.594</a:t>
                      </a: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62.913.725</a:t>
                      </a: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833626406"/>
                  </a:ext>
                </a:extLst>
              </a:tr>
            </a:tbl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D885409A-32CB-4386-B290-CC8256EB598D}"/>
              </a:ext>
            </a:extLst>
          </p:cNvPr>
          <p:cNvSpPr txBox="1"/>
          <p:nvPr/>
        </p:nvSpPr>
        <p:spPr>
          <a:xfrm>
            <a:off x="537037" y="6511095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</p:spTree>
    <p:extLst>
      <p:ext uri="{BB962C8B-B14F-4D97-AF65-F5344CB8AC3E}">
        <p14:creationId xmlns:p14="http://schemas.microsoft.com/office/powerpoint/2010/main" val="3096050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ítulo 1">
            <a:extLst>
              <a:ext uri="{FF2B5EF4-FFF2-40B4-BE49-F238E27FC236}">
                <a16:creationId xmlns:a16="http://schemas.microsoft.com/office/drawing/2014/main" id="{D718A739-439A-4CC1-BD22-5C4206EE9238}"/>
              </a:ext>
            </a:extLst>
          </p:cNvPr>
          <p:cNvSpPr txBox="1">
            <a:spLocks/>
          </p:cNvSpPr>
          <p:nvPr/>
        </p:nvSpPr>
        <p:spPr>
          <a:xfrm>
            <a:off x="-80580" y="-1"/>
            <a:ext cx="757981" cy="6858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endParaRPr lang="pt-BR" sz="4000" dirty="0">
              <a:solidFill>
                <a:srgbClr val="FFC000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410B895-E493-4171-D1AB-345319B0E915}"/>
              </a:ext>
            </a:extLst>
          </p:cNvPr>
          <p:cNvSpPr txBox="1"/>
          <p:nvPr/>
        </p:nvSpPr>
        <p:spPr>
          <a:xfrm>
            <a:off x="949630" y="6538729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239B7D3F-A190-0821-246A-327E0B0D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688" y="93918"/>
            <a:ext cx="10479820" cy="1149438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/>
              <a:t>Contratos Ativos – Empréstimos e Cartões </a:t>
            </a:r>
            <a:br>
              <a:rPr lang="pt-BR" dirty="0"/>
            </a:br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4D67D73C-253E-490A-9E57-5674FBB083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1661420"/>
              </p:ext>
            </p:extLst>
          </p:nvPr>
        </p:nvGraphicFramePr>
        <p:xfrm>
          <a:off x="0" y="2057399"/>
          <a:ext cx="12191999" cy="4156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68609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1BFEB2F1-ED80-6A63-48C6-CC3AF81D7FE7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Empréstimos e Cartões </a:t>
            </a:r>
            <a:br>
              <a:rPr lang="pt-BR" dirty="0"/>
            </a:br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FE4449CF-4244-45B4-9B2E-D1C2526D11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0188165"/>
              </p:ext>
            </p:extLst>
          </p:nvPr>
        </p:nvGraphicFramePr>
        <p:xfrm>
          <a:off x="1055689" y="1693067"/>
          <a:ext cx="10080624" cy="4659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298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id="{7C54025C-FF18-47F1-8604-5B2B1CE968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470895"/>
              </p:ext>
            </p:extLst>
          </p:nvPr>
        </p:nvGraphicFramePr>
        <p:xfrm>
          <a:off x="757980" y="1353351"/>
          <a:ext cx="10920662" cy="5023832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3106214">
                  <a:extLst>
                    <a:ext uri="{9D8B030D-6E8A-4147-A177-3AD203B41FA5}">
                      <a16:colId xmlns:a16="http://schemas.microsoft.com/office/drawing/2014/main" val="2955026211"/>
                    </a:ext>
                  </a:extLst>
                </a:gridCol>
                <a:gridCol w="651204">
                  <a:extLst>
                    <a:ext uri="{9D8B030D-6E8A-4147-A177-3AD203B41FA5}">
                      <a16:colId xmlns:a16="http://schemas.microsoft.com/office/drawing/2014/main" val="2948591206"/>
                    </a:ext>
                  </a:extLst>
                </a:gridCol>
                <a:gridCol w="651204">
                  <a:extLst>
                    <a:ext uri="{9D8B030D-6E8A-4147-A177-3AD203B41FA5}">
                      <a16:colId xmlns:a16="http://schemas.microsoft.com/office/drawing/2014/main" val="1699587581"/>
                    </a:ext>
                  </a:extLst>
                </a:gridCol>
                <a:gridCol w="651204">
                  <a:extLst>
                    <a:ext uri="{9D8B030D-6E8A-4147-A177-3AD203B41FA5}">
                      <a16:colId xmlns:a16="http://schemas.microsoft.com/office/drawing/2014/main" val="2957413949"/>
                    </a:ext>
                  </a:extLst>
                </a:gridCol>
                <a:gridCol w="651204">
                  <a:extLst>
                    <a:ext uri="{9D8B030D-6E8A-4147-A177-3AD203B41FA5}">
                      <a16:colId xmlns:a16="http://schemas.microsoft.com/office/drawing/2014/main" val="2383422948"/>
                    </a:ext>
                  </a:extLst>
                </a:gridCol>
                <a:gridCol w="651204">
                  <a:extLst>
                    <a:ext uri="{9D8B030D-6E8A-4147-A177-3AD203B41FA5}">
                      <a16:colId xmlns:a16="http://schemas.microsoft.com/office/drawing/2014/main" val="2516140105"/>
                    </a:ext>
                  </a:extLst>
                </a:gridCol>
                <a:gridCol w="651204">
                  <a:extLst>
                    <a:ext uri="{9D8B030D-6E8A-4147-A177-3AD203B41FA5}">
                      <a16:colId xmlns:a16="http://schemas.microsoft.com/office/drawing/2014/main" val="3197997114"/>
                    </a:ext>
                  </a:extLst>
                </a:gridCol>
                <a:gridCol w="651204">
                  <a:extLst>
                    <a:ext uri="{9D8B030D-6E8A-4147-A177-3AD203B41FA5}">
                      <a16:colId xmlns:a16="http://schemas.microsoft.com/office/drawing/2014/main" val="1642400864"/>
                    </a:ext>
                  </a:extLst>
                </a:gridCol>
                <a:gridCol w="651204">
                  <a:extLst>
                    <a:ext uri="{9D8B030D-6E8A-4147-A177-3AD203B41FA5}">
                      <a16:colId xmlns:a16="http://schemas.microsoft.com/office/drawing/2014/main" val="3900313587"/>
                    </a:ext>
                  </a:extLst>
                </a:gridCol>
                <a:gridCol w="651204">
                  <a:extLst>
                    <a:ext uri="{9D8B030D-6E8A-4147-A177-3AD203B41FA5}">
                      <a16:colId xmlns:a16="http://schemas.microsoft.com/office/drawing/2014/main" val="4132995271"/>
                    </a:ext>
                  </a:extLst>
                </a:gridCol>
                <a:gridCol w="651204">
                  <a:extLst>
                    <a:ext uri="{9D8B030D-6E8A-4147-A177-3AD203B41FA5}">
                      <a16:colId xmlns:a16="http://schemas.microsoft.com/office/drawing/2014/main" val="3780991153"/>
                    </a:ext>
                  </a:extLst>
                </a:gridCol>
                <a:gridCol w="651204">
                  <a:extLst>
                    <a:ext uri="{9D8B030D-6E8A-4147-A177-3AD203B41FA5}">
                      <a16:colId xmlns:a16="http://schemas.microsoft.com/office/drawing/2014/main" val="1885360693"/>
                    </a:ext>
                  </a:extLst>
                </a:gridCol>
                <a:gridCol w="651204">
                  <a:extLst>
                    <a:ext uri="{9D8B030D-6E8A-4147-A177-3AD203B41FA5}">
                      <a16:colId xmlns:a16="http://schemas.microsoft.com/office/drawing/2014/main" val="719589243"/>
                    </a:ext>
                  </a:extLst>
                </a:gridCol>
              </a:tblGrid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BANCO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jan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fev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mar/2023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abr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mai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jun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jul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ago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set/2023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out/2023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u="none" strike="noStrike" dirty="0" err="1">
                          <a:effectLst/>
                        </a:rPr>
                        <a:t>nov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dez/2023</a:t>
                      </a: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921589457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029  - BANCO </a:t>
                      </a:r>
                      <a:r>
                        <a:rPr lang="pt-BR" sz="1000" u="none" strike="noStrike" dirty="0">
                          <a:effectLst/>
                        </a:rPr>
                        <a:t>ITAU CONSIGNADO S.A.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9.310.578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9.343.290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9.310.048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9.283.660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9.201.720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9.124.794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9.043.705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8.932.444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8.849.221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8.748.207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8.669.063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8.746.350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8064775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237 - BANCO BRADESCO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6.148.063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6.233.599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6.218.673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6.190.540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6.142.477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6.098.746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6.056.638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6.004.104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5.963.552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5.926.643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5.895.125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6.045.869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54924092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623 - BANCO PAN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4.867.831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4.906.391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4.883.229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4.852.086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4.835.697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4.824.778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4.820.292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4.787.502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4.834.268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4.846.336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4.825.037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4.875.377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3071337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033 - BANCO SANTANDER (BRASIL)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3.263.681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3.358.468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3.371.520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3.378.097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3.403.317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3.412.912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3.412.080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3.396.180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3.433.842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3.435.137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3.509.505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3.669.363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58542407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104 - CAIXA ECONOMICA FEDERAL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2.969.288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3.018.102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3.014.164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3.051.313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3.055.335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3.047.052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3.039.891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3.037.299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3.035.142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3.028.245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3.028.289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3.085.859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3118244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341 - BANCO ITAU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2.858.296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2.920.360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2.928.947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2.974.178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2.988.700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2.956.294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2.929.560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2.896.997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2.864.965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2.840.237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2.816.668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2.923.014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1954808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626 - BANCO C6 CONSIGNADO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2.486.824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2.630.470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2.671.920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2.734.449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2.795.964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2.837.614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2.881.902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2.920.379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3.013.053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3.075.445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3.126.383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3.246.414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3787504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001 - BANCO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2.060.947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2.109.648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2.114.862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2.142.982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2.161.618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2.171.027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2.176.094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2.184.797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2.193.201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2.202.580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2.214.481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2.324.144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03291917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739 - BANCO CETELEM S.A. 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1.550.072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1.503.060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1.456.177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1.413.522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59398570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121 - BANCO AGIBANK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1.521.707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1.592.063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1.609.064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1.637.810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1.756.362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1.773.587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1.779.995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1.790.618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1.817.637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1.860.049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1.889.564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2.034.363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88425283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422 - BANCO SAFRA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1.369.921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1.370.435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1.358.517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1.347.317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1.339.061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1.321.792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1.300.654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1.270.163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1.242.560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1.214.602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1.185.155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1.190.589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46297365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394 - BANCO BRADESCO FINANCIAMENTOS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1.348.399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1.320.594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1.292.727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1.271.270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1.246.466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1.227.840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1.210.217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1.188.243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1.170.920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1.148.667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1.127.956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1.123.283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98806292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041 - BANCO DO ESTADO DO RIO GRANDE DO SUL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1.316.368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1.325.308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1.324.041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1.322.844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1.323.075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1.317.373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1.311.600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1.325.053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1.368.062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1.371.936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1.345.068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1.373.738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6725926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254 - PARANA BANCO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1.273.527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1.293.329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1.306.155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1.338.836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1.369.654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1.384.630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1.399.521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1.409.136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1.418.681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1.424.237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1.430.634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1.542.905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947348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000 - Outras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1.247.677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1.296.648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1.374.954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1.439.084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1.509.559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1.545.067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1.575.034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1.610.952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1.636.194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1.666.299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1.717.170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1.855.990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6891438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389 - BANCO MERCANTIL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767.467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803.737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812.585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835.731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853.613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862.011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865.845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861.175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870.415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873.024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881.975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925.708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6201441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707 - BANCO DAYCOVAL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689.650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705.486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710.235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704.517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725.187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743.120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761.632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782.812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805.733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814.911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820.637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890.495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0879161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318 - BANCO BMG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673.576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679.678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677.827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655.186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643.149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589.655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537.529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524.836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502.026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496.747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512.063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539.848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5254494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935 - FACTA FINANCEIRA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666.521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686.790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696.175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702.264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729.770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757.256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786.430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848.032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902.626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958.400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1.016.231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1.150.850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4799541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752 - CETELEM-BNP 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1.358.754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1.323.844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1.290.386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1.258.533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1.222.549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1.186.709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1.157.808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1.148.373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51884627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u="none" strike="noStrike" dirty="0">
                          <a:effectLst/>
                        </a:rPr>
                        <a:t>Total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46.390.393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>
                          <a:effectLst/>
                        </a:rPr>
                        <a:t>47.097.456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>
                          <a:effectLst/>
                        </a:rPr>
                        <a:t>47.131.820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>
                          <a:effectLst/>
                        </a:rPr>
                        <a:t>47.275.686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47.439.478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47.319.392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47.179.005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47.029.255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47.144.647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47.118.411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47.168.812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48.692.532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70753300"/>
                  </a:ext>
                </a:extLst>
              </a:tr>
            </a:tbl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EB216D14-BEE5-268F-69DD-2C6795CED8B2}"/>
              </a:ext>
            </a:extLst>
          </p:cNvPr>
          <p:cNvSpPr txBox="1"/>
          <p:nvPr/>
        </p:nvSpPr>
        <p:spPr>
          <a:xfrm>
            <a:off x="659360" y="6532460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FCB9C1E-65B9-BCA5-8E62-2F640B79DD1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Empréstimos </a:t>
            </a:r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1603160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4BAC834-8C0C-EF79-8526-A28C1A7B9969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Empréstimos </a:t>
            </a:r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BE5CB94-FC8B-1353-6581-EF09AA0EE827}"/>
              </a:ext>
            </a:extLst>
          </p:cNvPr>
          <p:cNvSpPr txBox="1"/>
          <p:nvPr/>
        </p:nvSpPr>
        <p:spPr>
          <a:xfrm>
            <a:off x="659360" y="6462120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D839978F-4E77-4DA7-84C4-C817411697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8837939"/>
              </p:ext>
            </p:extLst>
          </p:nvPr>
        </p:nvGraphicFramePr>
        <p:xfrm>
          <a:off x="167268" y="1531143"/>
          <a:ext cx="11887200" cy="4814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1266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FE8DDA9B3586F4F9E6F3FDFC3836DE8" ma:contentTypeVersion="15" ma:contentTypeDescription="Crie um novo documento." ma:contentTypeScope="" ma:versionID="b7be27425deee75787bf307c55f8135a">
  <xsd:schema xmlns:xsd="http://www.w3.org/2001/XMLSchema" xmlns:xs="http://www.w3.org/2001/XMLSchema" xmlns:p="http://schemas.microsoft.com/office/2006/metadata/properties" xmlns:ns2="1dc9edf2-5d17-43b4-a6e5-fdec2551ea09" xmlns:ns3="e8efdfe3-af0e-41b5-bec8-124024c2c490" targetNamespace="http://schemas.microsoft.com/office/2006/metadata/properties" ma:root="true" ma:fieldsID="ad376d7c7d256e5fcf858f510e6fa055" ns2:_="" ns3:_="">
    <xsd:import namespace="1dc9edf2-5d17-43b4-a6e5-fdec2551ea09"/>
    <xsd:import namespace="e8efdfe3-af0e-41b5-bec8-124024c2c4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c9edf2-5d17-43b4-a6e5-fdec2551ea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bf897d17-34fd-4a01-8f80-908009a6c4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fdfe3-af0e-41b5-bec8-124024c2c49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df522f75-afee-4c85-80e0-afd0774978a6}" ma:internalName="TaxCatchAll" ma:showField="CatchAllData" ma:web="e8efdfe3-af0e-41b5-bec8-124024c2c49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1dc9edf2-5d17-43b4-a6e5-fdec2551ea09" xsi:nil="true"/>
    <TaxCatchAll xmlns="e8efdfe3-af0e-41b5-bec8-124024c2c490" xsi:nil="true"/>
    <lcf76f155ced4ddcb4097134ff3c332f xmlns="1dc9edf2-5d17-43b4-a6e5-fdec2551ea09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F71EC2-CD16-476D-AB71-ECD5C9BFBD36}"/>
</file>

<file path=customXml/itemProps2.xml><?xml version="1.0" encoding="utf-8"?>
<ds:datastoreItem xmlns:ds="http://schemas.openxmlformats.org/officeDocument/2006/customXml" ds:itemID="{8FE1FB2F-A2B6-45CC-AAF8-AA1AB76D0C57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79ef58ae-feed-429f-98f7-b776ff4f4da4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b34e347c-6091-480f-9a73-7afc02a738c8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D2DA6F9-961F-4A1B-B7D6-FC5E7D0D1E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5428</TotalTime>
  <Words>5167</Words>
  <Application>Microsoft Office PowerPoint</Application>
  <PresentationFormat>Widescreen</PresentationFormat>
  <Paragraphs>2959</Paragraphs>
  <Slides>37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Segoe UI</vt:lpstr>
      <vt:lpstr>Tema do Office</vt:lpstr>
      <vt:lpstr>1_Tema do Office</vt:lpstr>
      <vt:lpstr>Valores operados no Consignado INSS</vt:lpstr>
      <vt:lpstr>Principais Conceitos</vt:lpstr>
      <vt:lpstr>Evolução das Taxas de Juros</vt:lpstr>
      <vt:lpstr>Contratos Ativos</vt:lpstr>
      <vt:lpstr>Contratos Ativos – Empréstimos e Cartões  (Previdenciário e LOAS) 2023</vt:lpstr>
      <vt:lpstr>Contratos Ativos – Empréstimos e Cartões  (Previdenciário e LOAS) 2023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Novas Operações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Agradecemos a atenção!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Tamara Kinupp</dc:creator>
  <cp:lastModifiedBy>Benedito Adalberto Brunca</cp:lastModifiedBy>
  <cp:revision>232</cp:revision>
  <dcterms:created xsi:type="dcterms:W3CDTF">2023-04-13T00:27:16Z</dcterms:created>
  <dcterms:modified xsi:type="dcterms:W3CDTF">2024-01-08T22:52:14Z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0x0101002FE8DDA9B3586F4F9E6F3FDFC3836DE8</vt:lpwstr>
  </property>
  <property fmtid="{D5CDD505-2E9C-101B-9397-08002B2CF9AE}" pid="3" name="Order">
    <vt:r8>978200</vt:r8>
  </property>
  <property fmtid="{D5CDD505-2E9C-101B-9397-08002B2CF9AE}" pid="4" name="TriggerFlowInfo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</Properties>
</file>